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2" r:id="rId6"/>
    <p:sldId id="261" r:id="rId7"/>
    <p:sldId id="263" r:id="rId8"/>
    <p:sldId id="260" r:id="rId9"/>
    <p:sldId id="264" r:id="rId10"/>
    <p:sldId id="265" r:id="rId11"/>
    <p:sldId id="266" r:id="rId12"/>
    <p:sldId id="267" r:id="rId13"/>
    <p:sldId id="268" r:id="rId14"/>
    <p:sldId id="269" r:id="rId15"/>
    <p:sldId id="270" r:id="rId16"/>
    <p:sldId id="271" r:id="rId17"/>
    <p:sldId id="272" r:id="rId18"/>
    <p:sldId id="273" r:id="rId19"/>
    <p:sldId id="275" r:id="rId20"/>
    <p:sldId id="274" r:id="rId21"/>
    <p:sldId id="276" r:id="rId22"/>
    <p:sldId id="277" r:id="rId23"/>
    <p:sldId id="278" r:id="rId24"/>
    <p:sldId id="279" r:id="rId25"/>
    <p:sldId id="283" r:id="rId26"/>
    <p:sldId id="284" r:id="rId27"/>
    <p:sldId id="285" r:id="rId28"/>
    <p:sldId id="286" r:id="rId29"/>
    <p:sldId id="287" r:id="rId30"/>
    <p:sldId id="280" r:id="rId31"/>
    <p:sldId id="281" r:id="rId32"/>
    <p:sldId id="282" r:id="rId33"/>
    <p:sldId id="288" r:id="rId34"/>
    <p:sldId id="289" r:id="rId35"/>
    <p:sldId id="290" r:id="rId36"/>
    <p:sldId id="291" r:id="rId37"/>
    <p:sldId id="293" r:id="rId38"/>
    <p:sldId id="292" r:id="rId39"/>
    <p:sldId id="294" r:id="rId40"/>
    <p:sldId id="295" r:id="rId41"/>
    <p:sldId id="296" r:id="rId42"/>
    <p:sldId id="297" r:id="rId43"/>
    <p:sldId id="298" r:id="rId44"/>
    <p:sldId id="321" r:id="rId45"/>
    <p:sldId id="320" r:id="rId46"/>
    <p:sldId id="322" r:id="rId47"/>
    <p:sldId id="319" r:id="rId48"/>
    <p:sldId id="299" r:id="rId49"/>
    <p:sldId id="300" r:id="rId50"/>
    <p:sldId id="301" r:id="rId51"/>
    <p:sldId id="304" r:id="rId52"/>
    <p:sldId id="303" r:id="rId53"/>
    <p:sldId id="302" r:id="rId54"/>
    <p:sldId id="305" r:id="rId55"/>
    <p:sldId id="306" r:id="rId56"/>
    <p:sldId id="307" r:id="rId57"/>
    <p:sldId id="309" r:id="rId58"/>
    <p:sldId id="308" r:id="rId59"/>
    <p:sldId id="310" r:id="rId60"/>
    <p:sldId id="311" r:id="rId61"/>
    <p:sldId id="313" r:id="rId62"/>
    <p:sldId id="312" r:id="rId63"/>
    <p:sldId id="314" r:id="rId64"/>
    <p:sldId id="315" r:id="rId65"/>
    <p:sldId id="316" r:id="rId66"/>
    <p:sldId id="318" r:id="rId67"/>
    <p:sldId id="31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26"/>
  </p:normalViewPr>
  <p:slideViewPr>
    <p:cSldViewPr snapToGrid="0" snapToObjects="1">
      <p:cViewPr varScale="1">
        <p:scale>
          <a:sx n="111" d="100"/>
          <a:sy n="111" d="100"/>
        </p:scale>
        <p:origin x="63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AE4C3-EB0D-1346-8FDA-113285721A2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D05F31-4B2F-D541-8EC8-D7FC298FD1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70A87C1-AA5A-C04C-8001-B959511A9CEA}"/>
              </a:ext>
            </a:extLst>
          </p:cNvPr>
          <p:cNvSpPr>
            <a:spLocks noGrp="1"/>
          </p:cNvSpPr>
          <p:nvPr>
            <p:ph type="dt" sz="half" idx="10"/>
          </p:nvPr>
        </p:nvSpPr>
        <p:spPr/>
        <p:txBody>
          <a:bodyPr/>
          <a:lstStyle/>
          <a:p>
            <a:fld id="{DDF1B3FA-EE67-5345-8141-6E6FD4FB0A5D}" type="datetimeFigureOut">
              <a:rPr lang="en-US" smtClean="0"/>
              <a:t>4/21/19</a:t>
            </a:fld>
            <a:endParaRPr lang="en-US"/>
          </a:p>
        </p:txBody>
      </p:sp>
      <p:sp>
        <p:nvSpPr>
          <p:cNvPr id="5" name="Footer Placeholder 4">
            <a:extLst>
              <a:ext uri="{FF2B5EF4-FFF2-40B4-BE49-F238E27FC236}">
                <a16:creationId xmlns:a16="http://schemas.microsoft.com/office/drawing/2014/main" id="{605E936D-E67B-4F4E-AA47-F4BC7FE36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3AAEA6-0E78-0D47-913A-828B57C76E84}"/>
              </a:ext>
            </a:extLst>
          </p:cNvPr>
          <p:cNvSpPr>
            <a:spLocks noGrp="1"/>
          </p:cNvSpPr>
          <p:nvPr>
            <p:ph type="sldNum" sz="quarter" idx="12"/>
          </p:nvPr>
        </p:nvSpPr>
        <p:spPr/>
        <p:txBody>
          <a:bodyPr/>
          <a:lstStyle/>
          <a:p>
            <a:fld id="{74AFAAE6-7378-7D4F-9395-3C707C0DDD14}" type="slidenum">
              <a:rPr lang="en-US" smtClean="0"/>
              <a:t>‹#›</a:t>
            </a:fld>
            <a:endParaRPr lang="en-US"/>
          </a:p>
        </p:txBody>
      </p:sp>
    </p:spTree>
    <p:extLst>
      <p:ext uri="{BB962C8B-B14F-4D97-AF65-F5344CB8AC3E}">
        <p14:creationId xmlns:p14="http://schemas.microsoft.com/office/powerpoint/2010/main" val="3608739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099E85-ABC0-6747-8BD8-8BCDA2E6CF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B534263-9FFD-A944-9B18-01313A1965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58E575-F433-1F40-B6DE-DBC24C7120A7}"/>
              </a:ext>
            </a:extLst>
          </p:cNvPr>
          <p:cNvSpPr>
            <a:spLocks noGrp="1"/>
          </p:cNvSpPr>
          <p:nvPr>
            <p:ph type="dt" sz="half" idx="10"/>
          </p:nvPr>
        </p:nvSpPr>
        <p:spPr/>
        <p:txBody>
          <a:bodyPr/>
          <a:lstStyle/>
          <a:p>
            <a:fld id="{DDF1B3FA-EE67-5345-8141-6E6FD4FB0A5D}" type="datetimeFigureOut">
              <a:rPr lang="en-US" smtClean="0"/>
              <a:t>4/21/19</a:t>
            </a:fld>
            <a:endParaRPr lang="en-US"/>
          </a:p>
        </p:txBody>
      </p:sp>
      <p:sp>
        <p:nvSpPr>
          <p:cNvPr id="5" name="Footer Placeholder 4">
            <a:extLst>
              <a:ext uri="{FF2B5EF4-FFF2-40B4-BE49-F238E27FC236}">
                <a16:creationId xmlns:a16="http://schemas.microsoft.com/office/drawing/2014/main" id="{E6EE6522-F652-E34F-87DB-E6397FAFDA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6BECD3-68F8-3A47-81FA-CA67B92669D2}"/>
              </a:ext>
            </a:extLst>
          </p:cNvPr>
          <p:cNvSpPr>
            <a:spLocks noGrp="1"/>
          </p:cNvSpPr>
          <p:nvPr>
            <p:ph type="sldNum" sz="quarter" idx="12"/>
          </p:nvPr>
        </p:nvSpPr>
        <p:spPr/>
        <p:txBody>
          <a:bodyPr/>
          <a:lstStyle/>
          <a:p>
            <a:fld id="{74AFAAE6-7378-7D4F-9395-3C707C0DDD14}" type="slidenum">
              <a:rPr lang="en-US" smtClean="0"/>
              <a:t>‹#›</a:t>
            </a:fld>
            <a:endParaRPr lang="en-US"/>
          </a:p>
        </p:txBody>
      </p:sp>
    </p:spTree>
    <p:extLst>
      <p:ext uri="{BB962C8B-B14F-4D97-AF65-F5344CB8AC3E}">
        <p14:creationId xmlns:p14="http://schemas.microsoft.com/office/powerpoint/2010/main" val="802439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90CC709-97F8-D34F-9FC9-AD25BFD063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6943DAF-7FCA-C34D-9402-77476A64D03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B1964D-F626-7C43-AD7A-12B268EFFC34}"/>
              </a:ext>
            </a:extLst>
          </p:cNvPr>
          <p:cNvSpPr>
            <a:spLocks noGrp="1"/>
          </p:cNvSpPr>
          <p:nvPr>
            <p:ph type="dt" sz="half" idx="10"/>
          </p:nvPr>
        </p:nvSpPr>
        <p:spPr/>
        <p:txBody>
          <a:bodyPr/>
          <a:lstStyle/>
          <a:p>
            <a:fld id="{DDF1B3FA-EE67-5345-8141-6E6FD4FB0A5D}" type="datetimeFigureOut">
              <a:rPr lang="en-US" smtClean="0"/>
              <a:t>4/21/19</a:t>
            </a:fld>
            <a:endParaRPr lang="en-US"/>
          </a:p>
        </p:txBody>
      </p:sp>
      <p:sp>
        <p:nvSpPr>
          <p:cNvPr id="5" name="Footer Placeholder 4">
            <a:extLst>
              <a:ext uri="{FF2B5EF4-FFF2-40B4-BE49-F238E27FC236}">
                <a16:creationId xmlns:a16="http://schemas.microsoft.com/office/drawing/2014/main" id="{8E7F5114-3815-CB44-BC30-9B7E62442C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21ECC9C-66AC-A646-8EA2-9DF600BE9BEF}"/>
              </a:ext>
            </a:extLst>
          </p:cNvPr>
          <p:cNvSpPr>
            <a:spLocks noGrp="1"/>
          </p:cNvSpPr>
          <p:nvPr>
            <p:ph type="sldNum" sz="quarter" idx="12"/>
          </p:nvPr>
        </p:nvSpPr>
        <p:spPr/>
        <p:txBody>
          <a:bodyPr/>
          <a:lstStyle/>
          <a:p>
            <a:fld id="{74AFAAE6-7378-7D4F-9395-3C707C0DDD14}" type="slidenum">
              <a:rPr lang="en-US" smtClean="0"/>
              <a:t>‹#›</a:t>
            </a:fld>
            <a:endParaRPr lang="en-US"/>
          </a:p>
        </p:txBody>
      </p:sp>
    </p:spTree>
    <p:extLst>
      <p:ext uri="{BB962C8B-B14F-4D97-AF65-F5344CB8AC3E}">
        <p14:creationId xmlns:p14="http://schemas.microsoft.com/office/powerpoint/2010/main" val="312107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FC1F4-0331-3646-84FD-783ABEC31B1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936B35-D3DF-8945-ABE4-ED3358751F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E6A89D-4500-8A4C-9661-997E8DD4A01D}"/>
              </a:ext>
            </a:extLst>
          </p:cNvPr>
          <p:cNvSpPr>
            <a:spLocks noGrp="1"/>
          </p:cNvSpPr>
          <p:nvPr>
            <p:ph type="dt" sz="half" idx="10"/>
          </p:nvPr>
        </p:nvSpPr>
        <p:spPr/>
        <p:txBody>
          <a:bodyPr/>
          <a:lstStyle/>
          <a:p>
            <a:fld id="{DDF1B3FA-EE67-5345-8141-6E6FD4FB0A5D}" type="datetimeFigureOut">
              <a:rPr lang="en-US" smtClean="0"/>
              <a:t>4/21/19</a:t>
            </a:fld>
            <a:endParaRPr lang="en-US"/>
          </a:p>
        </p:txBody>
      </p:sp>
      <p:sp>
        <p:nvSpPr>
          <p:cNvPr id="5" name="Footer Placeholder 4">
            <a:extLst>
              <a:ext uri="{FF2B5EF4-FFF2-40B4-BE49-F238E27FC236}">
                <a16:creationId xmlns:a16="http://schemas.microsoft.com/office/drawing/2014/main" id="{4BA980D5-BECC-1745-A66F-E36D3EBD04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DD280A-40EE-5247-A94B-5CE69087C928}"/>
              </a:ext>
            </a:extLst>
          </p:cNvPr>
          <p:cNvSpPr>
            <a:spLocks noGrp="1"/>
          </p:cNvSpPr>
          <p:nvPr>
            <p:ph type="sldNum" sz="quarter" idx="12"/>
          </p:nvPr>
        </p:nvSpPr>
        <p:spPr/>
        <p:txBody>
          <a:bodyPr/>
          <a:lstStyle/>
          <a:p>
            <a:fld id="{74AFAAE6-7378-7D4F-9395-3C707C0DDD14}" type="slidenum">
              <a:rPr lang="en-US" smtClean="0"/>
              <a:t>‹#›</a:t>
            </a:fld>
            <a:endParaRPr lang="en-US"/>
          </a:p>
        </p:txBody>
      </p:sp>
    </p:spTree>
    <p:extLst>
      <p:ext uri="{BB962C8B-B14F-4D97-AF65-F5344CB8AC3E}">
        <p14:creationId xmlns:p14="http://schemas.microsoft.com/office/powerpoint/2010/main" val="38733068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42DEF7-BE63-9342-85D8-A3AA3A788BB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35940A-AC48-494A-921A-B1BF5FC0B16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C2462CB-26A2-AC4B-82CD-C870B7630206}"/>
              </a:ext>
            </a:extLst>
          </p:cNvPr>
          <p:cNvSpPr>
            <a:spLocks noGrp="1"/>
          </p:cNvSpPr>
          <p:nvPr>
            <p:ph type="dt" sz="half" idx="10"/>
          </p:nvPr>
        </p:nvSpPr>
        <p:spPr/>
        <p:txBody>
          <a:bodyPr/>
          <a:lstStyle/>
          <a:p>
            <a:fld id="{DDF1B3FA-EE67-5345-8141-6E6FD4FB0A5D}" type="datetimeFigureOut">
              <a:rPr lang="en-US" smtClean="0"/>
              <a:t>4/21/19</a:t>
            </a:fld>
            <a:endParaRPr lang="en-US"/>
          </a:p>
        </p:txBody>
      </p:sp>
      <p:sp>
        <p:nvSpPr>
          <p:cNvPr id="5" name="Footer Placeholder 4">
            <a:extLst>
              <a:ext uri="{FF2B5EF4-FFF2-40B4-BE49-F238E27FC236}">
                <a16:creationId xmlns:a16="http://schemas.microsoft.com/office/drawing/2014/main" id="{11BD6BDC-447A-DE44-B588-FC9A8B970B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A0F4BD3-9086-EC4B-A042-322C8A0CEBA8}"/>
              </a:ext>
            </a:extLst>
          </p:cNvPr>
          <p:cNvSpPr>
            <a:spLocks noGrp="1"/>
          </p:cNvSpPr>
          <p:nvPr>
            <p:ph type="sldNum" sz="quarter" idx="12"/>
          </p:nvPr>
        </p:nvSpPr>
        <p:spPr/>
        <p:txBody>
          <a:bodyPr/>
          <a:lstStyle/>
          <a:p>
            <a:fld id="{74AFAAE6-7378-7D4F-9395-3C707C0DDD14}" type="slidenum">
              <a:rPr lang="en-US" smtClean="0"/>
              <a:t>‹#›</a:t>
            </a:fld>
            <a:endParaRPr lang="en-US"/>
          </a:p>
        </p:txBody>
      </p:sp>
    </p:spTree>
    <p:extLst>
      <p:ext uri="{BB962C8B-B14F-4D97-AF65-F5344CB8AC3E}">
        <p14:creationId xmlns:p14="http://schemas.microsoft.com/office/powerpoint/2010/main" val="26828637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BE6A8-612B-A146-BFF2-B60F215F27E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C397D28-6EC6-3748-933B-93533E8FE23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4B237F-FE8E-5E48-9040-E29AD043D9F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1670A27-5960-B749-A4C6-317FDC92F457}"/>
              </a:ext>
            </a:extLst>
          </p:cNvPr>
          <p:cNvSpPr>
            <a:spLocks noGrp="1"/>
          </p:cNvSpPr>
          <p:nvPr>
            <p:ph type="dt" sz="half" idx="10"/>
          </p:nvPr>
        </p:nvSpPr>
        <p:spPr/>
        <p:txBody>
          <a:bodyPr/>
          <a:lstStyle/>
          <a:p>
            <a:fld id="{DDF1B3FA-EE67-5345-8141-6E6FD4FB0A5D}" type="datetimeFigureOut">
              <a:rPr lang="en-US" smtClean="0"/>
              <a:t>4/21/19</a:t>
            </a:fld>
            <a:endParaRPr lang="en-US"/>
          </a:p>
        </p:txBody>
      </p:sp>
      <p:sp>
        <p:nvSpPr>
          <p:cNvPr id="6" name="Footer Placeholder 5">
            <a:extLst>
              <a:ext uri="{FF2B5EF4-FFF2-40B4-BE49-F238E27FC236}">
                <a16:creationId xmlns:a16="http://schemas.microsoft.com/office/drawing/2014/main" id="{7F9ACC11-E496-3B4E-94BD-19C06D6755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58953A6-888E-2E48-8663-2E5484A67D6F}"/>
              </a:ext>
            </a:extLst>
          </p:cNvPr>
          <p:cNvSpPr>
            <a:spLocks noGrp="1"/>
          </p:cNvSpPr>
          <p:nvPr>
            <p:ph type="sldNum" sz="quarter" idx="12"/>
          </p:nvPr>
        </p:nvSpPr>
        <p:spPr/>
        <p:txBody>
          <a:bodyPr/>
          <a:lstStyle/>
          <a:p>
            <a:fld id="{74AFAAE6-7378-7D4F-9395-3C707C0DDD14}" type="slidenum">
              <a:rPr lang="en-US" smtClean="0"/>
              <a:t>‹#›</a:t>
            </a:fld>
            <a:endParaRPr lang="en-US"/>
          </a:p>
        </p:txBody>
      </p:sp>
    </p:spTree>
    <p:extLst>
      <p:ext uri="{BB962C8B-B14F-4D97-AF65-F5344CB8AC3E}">
        <p14:creationId xmlns:p14="http://schemas.microsoft.com/office/powerpoint/2010/main" val="4033577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362A6-B025-5642-AE61-DBD86632C68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1CDF1DD-375B-C846-BF9F-AEC67E9E18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2D948-4D12-0545-BA59-F4327B645AB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69EB9E4-2767-7744-9EF1-6F4A3FB67FB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E875F63-2C4A-1F44-AE04-DEAD0094F3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2F6A1A-34ED-D841-9E7F-E5ED81BE551C}"/>
              </a:ext>
            </a:extLst>
          </p:cNvPr>
          <p:cNvSpPr>
            <a:spLocks noGrp="1"/>
          </p:cNvSpPr>
          <p:nvPr>
            <p:ph type="dt" sz="half" idx="10"/>
          </p:nvPr>
        </p:nvSpPr>
        <p:spPr/>
        <p:txBody>
          <a:bodyPr/>
          <a:lstStyle/>
          <a:p>
            <a:fld id="{DDF1B3FA-EE67-5345-8141-6E6FD4FB0A5D}" type="datetimeFigureOut">
              <a:rPr lang="en-US" smtClean="0"/>
              <a:t>4/21/19</a:t>
            </a:fld>
            <a:endParaRPr lang="en-US"/>
          </a:p>
        </p:txBody>
      </p:sp>
      <p:sp>
        <p:nvSpPr>
          <p:cNvPr id="8" name="Footer Placeholder 7">
            <a:extLst>
              <a:ext uri="{FF2B5EF4-FFF2-40B4-BE49-F238E27FC236}">
                <a16:creationId xmlns:a16="http://schemas.microsoft.com/office/drawing/2014/main" id="{27EC05AF-A5C2-6A46-948B-C373AA50654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46FC736-81E5-BD4C-920A-6FD37F3060FB}"/>
              </a:ext>
            </a:extLst>
          </p:cNvPr>
          <p:cNvSpPr>
            <a:spLocks noGrp="1"/>
          </p:cNvSpPr>
          <p:nvPr>
            <p:ph type="sldNum" sz="quarter" idx="12"/>
          </p:nvPr>
        </p:nvSpPr>
        <p:spPr/>
        <p:txBody>
          <a:bodyPr/>
          <a:lstStyle/>
          <a:p>
            <a:fld id="{74AFAAE6-7378-7D4F-9395-3C707C0DDD14}" type="slidenum">
              <a:rPr lang="en-US" smtClean="0"/>
              <a:t>‹#›</a:t>
            </a:fld>
            <a:endParaRPr lang="en-US"/>
          </a:p>
        </p:txBody>
      </p:sp>
    </p:spTree>
    <p:extLst>
      <p:ext uri="{BB962C8B-B14F-4D97-AF65-F5344CB8AC3E}">
        <p14:creationId xmlns:p14="http://schemas.microsoft.com/office/powerpoint/2010/main" val="1005610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B02B-8638-0F4F-91EA-E4ED98516A7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A7B324F-50DA-A34F-A809-EFCDB350471A}"/>
              </a:ext>
            </a:extLst>
          </p:cNvPr>
          <p:cNvSpPr>
            <a:spLocks noGrp="1"/>
          </p:cNvSpPr>
          <p:nvPr>
            <p:ph type="dt" sz="half" idx="10"/>
          </p:nvPr>
        </p:nvSpPr>
        <p:spPr/>
        <p:txBody>
          <a:bodyPr/>
          <a:lstStyle/>
          <a:p>
            <a:fld id="{DDF1B3FA-EE67-5345-8141-6E6FD4FB0A5D}" type="datetimeFigureOut">
              <a:rPr lang="en-US" smtClean="0"/>
              <a:t>4/21/19</a:t>
            </a:fld>
            <a:endParaRPr lang="en-US"/>
          </a:p>
        </p:txBody>
      </p:sp>
      <p:sp>
        <p:nvSpPr>
          <p:cNvPr id="4" name="Footer Placeholder 3">
            <a:extLst>
              <a:ext uri="{FF2B5EF4-FFF2-40B4-BE49-F238E27FC236}">
                <a16:creationId xmlns:a16="http://schemas.microsoft.com/office/drawing/2014/main" id="{8C0DC980-77CE-1749-8542-69B25F51CC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922AC1-BD57-9A48-A5A1-6F1F17337C4C}"/>
              </a:ext>
            </a:extLst>
          </p:cNvPr>
          <p:cNvSpPr>
            <a:spLocks noGrp="1"/>
          </p:cNvSpPr>
          <p:nvPr>
            <p:ph type="sldNum" sz="quarter" idx="12"/>
          </p:nvPr>
        </p:nvSpPr>
        <p:spPr/>
        <p:txBody>
          <a:bodyPr/>
          <a:lstStyle/>
          <a:p>
            <a:fld id="{74AFAAE6-7378-7D4F-9395-3C707C0DDD14}" type="slidenum">
              <a:rPr lang="en-US" smtClean="0"/>
              <a:t>‹#›</a:t>
            </a:fld>
            <a:endParaRPr lang="en-US"/>
          </a:p>
        </p:txBody>
      </p:sp>
    </p:spTree>
    <p:extLst>
      <p:ext uri="{BB962C8B-B14F-4D97-AF65-F5344CB8AC3E}">
        <p14:creationId xmlns:p14="http://schemas.microsoft.com/office/powerpoint/2010/main" val="10885058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D8F3915-2441-1C47-9B4D-606E2BDB0458}"/>
              </a:ext>
            </a:extLst>
          </p:cNvPr>
          <p:cNvSpPr>
            <a:spLocks noGrp="1"/>
          </p:cNvSpPr>
          <p:nvPr>
            <p:ph type="dt" sz="half" idx="10"/>
          </p:nvPr>
        </p:nvSpPr>
        <p:spPr/>
        <p:txBody>
          <a:bodyPr/>
          <a:lstStyle/>
          <a:p>
            <a:fld id="{DDF1B3FA-EE67-5345-8141-6E6FD4FB0A5D}" type="datetimeFigureOut">
              <a:rPr lang="en-US" smtClean="0"/>
              <a:t>4/21/19</a:t>
            </a:fld>
            <a:endParaRPr lang="en-US"/>
          </a:p>
        </p:txBody>
      </p:sp>
      <p:sp>
        <p:nvSpPr>
          <p:cNvPr id="3" name="Footer Placeholder 2">
            <a:extLst>
              <a:ext uri="{FF2B5EF4-FFF2-40B4-BE49-F238E27FC236}">
                <a16:creationId xmlns:a16="http://schemas.microsoft.com/office/drawing/2014/main" id="{518EDD07-E62E-6648-8574-89961813BE4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9E6D5A8-68B9-7346-B747-732EFB13FFC9}"/>
              </a:ext>
            </a:extLst>
          </p:cNvPr>
          <p:cNvSpPr>
            <a:spLocks noGrp="1"/>
          </p:cNvSpPr>
          <p:nvPr>
            <p:ph type="sldNum" sz="quarter" idx="12"/>
          </p:nvPr>
        </p:nvSpPr>
        <p:spPr/>
        <p:txBody>
          <a:bodyPr/>
          <a:lstStyle/>
          <a:p>
            <a:fld id="{74AFAAE6-7378-7D4F-9395-3C707C0DDD14}" type="slidenum">
              <a:rPr lang="en-US" smtClean="0"/>
              <a:t>‹#›</a:t>
            </a:fld>
            <a:endParaRPr lang="en-US"/>
          </a:p>
        </p:txBody>
      </p:sp>
    </p:spTree>
    <p:extLst>
      <p:ext uri="{BB962C8B-B14F-4D97-AF65-F5344CB8AC3E}">
        <p14:creationId xmlns:p14="http://schemas.microsoft.com/office/powerpoint/2010/main" val="3744334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20233-FC07-6043-B212-53B6829076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5C2D236-6E13-1E48-B09D-6ED5E6B12F9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D4E1DC1-709E-914E-871A-977AFC4E25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B1FCB0-A4C1-DE4D-A76C-0457E1222190}"/>
              </a:ext>
            </a:extLst>
          </p:cNvPr>
          <p:cNvSpPr>
            <a:spLocks noGrp="1"/>
          </p:cNvSpPr>
          <p:nvPr>
            <p:ph type="dt" sz="half" idx="10"/>
          </p:nvPr>
        </p:nvSpPr>
        <p:spPr/>
        <p:txBody>
          <a:bodyPr/>
          <a:lstStyle/>
          <a:p>
            <a:fld id="{DDF1B3FA-EE67-5345-8141-6E6FD4FB0A5D}" type="datetimeFigureOut">
              <a:rPr lang="en-US" smtClean="0"/>
              <a:t>4/21/19</a:t>
            </a:fld>
            <a:endParaRPr lang="en-US"/>
          </a:p>
        </p:txBody>
      </p:sp>
      <p:sp>
        <p:nvSpPr>
          <p:cNvPr id="6" name="Footer Placeholder 5">
            <a:extLst>
              <a:ext uri="{FF2B5EF4-FFF2-40B4-BE49-F238E27FC236}">
                <a16:creationId xmlns:a16="http://schemas.microsoft.com/office/drawing/2014/main" id="{A242A773-8728-6146-8F9B-F2E03FEDC77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8126487-EACA-4E43-9D72-03E219E1F630}"/>
              </a:ext>
            </a:extLst>
          </p:cNvPr>
          <p:cNvSpPr>
            <a:spLocks noGrp="1"/>
          </p:cNvSpPr>
          <p:nvPr>
            <p:ph type="sldNum" sz="quarter" idx="12"/>
          </p:nvPr>
        </p:nvSpPr>
        <p:spPr/>
        <p:txBody>
          <a:bodyPr/>
          <a:lstStyle/>
          <a:p>
            <a:fld id="{74AFAAE6-7378-7D4F-9395-3C707C0DDD14}" type="slidenum">
              <a:rPr lang="en-US" smtClean="0"/>
              <a:t>‹#›</a:t>
            </a:fld>
            <a:endParaRPr lang="en-US"/>
          </a:p>
        </p:txBody>
      </p:sp>
    </p:spTree>
    <p:extLst>
      <p:ext uri="{BB962C8B-B14F-4D97-AF65-F5344CB8AC3E}">
        <p14:creationId xmlns:p14="http://schemas.microsoft.com/office/powerpoint/2010/main" val="4048659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236C-B300-2D43-952E-0979D26EC5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7559B36-2654-B34D-AC44-5EF9E627BFE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823B8BD-1D03-7C45-96E8-423B9A5343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931B616-6284-9246-BE25-067A557B12F4}"/>
              </a:ext>
            </a:extLst>
          </p:cNvPr>
          <p:cNvSpPr>
            <a:spLocks noGrp="1"/>
          </p:cNvSpPr>
          <p:nvPr>
            <p:ph type="dt" sz="half" idx="10"/>
          </p:nvPr>
        </p:nvSpPr>
        <p:spPr/>
        <p:txBody>
          <a:bodyPr/>
          <a:lstStyle/>
          <a:p>
            <a:fld id="{DDF1B3FA-EE67-5345-8141-6E6FD4FB0A5D}" type="datetimeFigureOut">
              <a:rPr lang="en-US" smtClean="0"/>
              <a:t>4/21/19</a:t>
            </a:fld>
            <a:endParaRPr lang="en-US"/>
          </a:p>
        </p:txBody>
      </p:sp>
      <p:sp>
        <p:nvSpPr>
          <p:cNvPr id="6" name="Footer Placeholder 5">
            <a:extLst>
              <a:ext uri="{FF2B5EF4-FFF2-40B4-BE49-F238E27FC236}">
                <a16:creationId xmlns:a16="http://schemas.microsoft.com/office/drawing/2014/main" id="{48586182-442B-1B4A-9695-705429B134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B00A322-E160-7443-B8E2-E02BF508E626}"/>
              </a:ext>
            </a:extLst>
          </p:cNvPr>
          <p:cNvSpPr>
            <a:spLocks noGrp="1"/>
          </p:cNvSpPr>
          <p:nvPr>
            <p:ph type="sldNum" sz="quarter" idx="12"/>
          </p:nvPr>
        </p:nvSpPr>
        <p:spPr/>
        <p:txBody>
          <a:bodyPr/>
          <a:lstStyle/>
          <a:p>
            <a:fld id="{74AFAAE6-7378-7D4F-9395-3C707C0DDD14}" type="slidenum">
              <a:rPr lang="en-US" smtClean="0"/>
              <a:t>‹#›</a:t>
            </a:fld>
            <a:endParaRPr lang="en-US"/>
          </a:p>
        </p:txBody>
      </p:sp>
    </p:spTree>
    <p:extLst>
      <p:ext uri="{BB962C8B-B14F-4D97-AF65-F5344CB8AC3E}">
        <p14:creationId xmlns:p14="http://schemas.microsoft.com/office/powerpoint/2010/main" val="18904275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5262BE7-A303-214B-B6AA-F35CCEC1772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153FE58-D6A1-1B4C-A8A1-CE751487DD5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6C7F11-5180-F64A-B4F8-990F3C10EC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DF1B3FA-EE67-5345-8141-6E6FD4FB0A5D}" type="datetimeFigureOut">
              <a:rPr lang="en-US" smtClean="0"/>
              <a:t>4/21/19</a:t>
            </a:fld>
            <a:endParaRPr lang="en-US"/>
          </a:p>
        </p:txBody>
      </p:sp>
      <p:sp>
        <p:nvSpPr>
          <p:cNvPr id="5" name="Footer Placeholder 4">
            <a:extLst>
              <a:ext uri="{FF2B5EF4-FFF2-40B4-BE49-F238E27FC236}">
                <a16:creationId xmlns:a16="http://schemas.microsoft.com/office/drawing/2014/main" id="{EDE35DEB-94A8-264E-99A3-A33D8C2208F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446C21-5FED-BE48-A945-599F3B19BA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4AFAAE6-7378-7D4F-9395-3C707C0DDD14}" type="slidenum">
              <a:rPr lang="en-US" smtClean="0"/>
              <a:t>‹#›</a:t>
            </a:fld>
            <a:endParaRPr lang="en-US"/>
          </a:p>
        </p:txBody>
      </p:sp>
    </p:spTree>
    <p:extLst>
      <p:ext uri="{BB962C8B-B14F-4D97-AF65-F5344CB8AC3E}">
        <p14:creationId xmlns:p14="http://schemas.microsoft.com/office/powerpoint/2010/main" val="24118550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5" Type="http://schemas.openxmlformats.org/officeDocument/2006/relationships/image" Target="../media/image54.png"/><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hyperlink" Target="https://www.generatedata.com/" TargetMode="External"/><Relationship Id="rId2" Type="http://schemas.openxmlformats.org/officeDocument/2006/relationships/hyperlink" Target="https://www.w3schools.com/sql/"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4.png">
            <a:extLst>
              <a:ext uri="{FF2B5EF4-FFF2-40B4-BE49-F238E27FC236}">
                <a16:creationId xmlns:a16="http://schemas.microsoft.com/office/drawing/2014/main" id="{4C8E41DA-03E4-7347-85FF-C06C16D90DE6}"/>
              </a:ext>
            </a:extLst>
          </p:cNvPr>
          <p:cNvPicPr/>
          <p:nvPr/>
        </p:nvPicPr>
        <p:blipFill>
          <a:blip r:embed="rId2"/>
          <a:srcRect/>
          <a:stretch>
            <a:fillRect/>
          </a:stretch>
        </p:blipFill>
        <p:spPr>
          <a:xfrm>
            <a:off x="3051979" y="337595"/>
            <a:ext cx="5810250" cy="1066800"/>
          </a:xfrm>
          <a:prstGeom prst="rect">
            <a:avLst/>
          </a:prstGeom>
          <a:ln/>
        </p:spPr>
      </p:pic>
      <p:sp>
        <p:nvSpPr>
          <p:cNvPr id="6" name="Rectangle 5">
            <a:extLst>
              <a:ext uri="{FF2B5EF4-FFF2-40B4-BE49-F238E27FC236}">
                <a16:creationId xmlns:a16="http://schemas.microsoft.com/office/drawing/2014/main" id="{2F12E540-EF33-E647-8E39-6C51F036BF8F}"/>
              </a:ext>
            </a:extLst>
          </p:cNvPr>
          <p:cNvSpPr/>
          <p:nvPr/>
        </p:nvSpPr>
        <p:spPr>
          <a:xfrm>
            <a:off x="2602374" y="2112396"/>
            <a:ext cx="6987251" cy="1143390"/>
          </a:xfrm>
          <a:prstGeom prst="rect">
            <a:avLst/>
          </a:prstGeom>
        </p:spPr>
        <p:txBody>
          <a:bodyPr wrap="square">
            <a:spAutoFit/>
          </a:bodyPr>
          <a:lstStyle/>
          <a:p>
            <a:pPr algn="ctr">
              <a:lnSpc>
                <a:spcPct val="115000"/>
              </a:lnSpc>
            </a:pPr>
            <a:r>
              <a:rPr lang="en-US" sz="2400" b="1"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INFO6210 Data Management and Database Design</a:t>
            </a:r>
            <a:endParaRPr lang="en-US" sz="2400"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algn="ctr">
              <a:lnSpc>
                <a:spcPct val="115000"/>
              </a:lnSpc>
            </a:pPr>
            <a:r>
              <a:rPr lang="en-US" b="1"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35889 Sec 06</a:t>
            </a:r>
            <a:endParaRPr lang="en-US" dirty="0">
              <a:solidFill>
                <a:srgbClr val="000000"/>
              </a:solidFill>
              <a:effectLst/>
              <a:latin typeface="Times New Roman" panose="02020603050405020304" pitchFamily="18" charset="0"/>
              <a:ea typeface="Arial" panose="020B0604020202020204" pitchFamily="34" charset="0"/>
              <a:cs typeface="Times New Roman" panose="02020603050405020304" pitchFamily="18" charset="0"/>
            </a:endParaRPr>
          </a:p>
          <a:p>
            <a:pPr algn="ctr"/>
            <a:r>
              <a:rPr lang="en-US" sz="2000" b="1" dirty="0">
                <a:effectLst/>
                <a:latin typeface="Times New Roman" panose="02020603050405020304" pitchFamily="18" charset="0"/>
                <a:ea typeface="Times New Roman" panose="02020603050405020304" pitchFamily="18" charset="0"/>
                <a:cs typeface="Times New Roman" panose="02020603050405020304" pitchFamily="18" charset="0"/>
              </a:rPr>
              <a:t>Final Exam – Mini Project</a:t>
            </a:r>
          </a:p>
        </p:txBody>
      </p:sp>
      <p:sp>
        <p:nvSpPr>
          <p:cNvPr id="7" name="TextBox 6">
            <a:extLst>
              <a:ext uri="{FF2B5EF4-FFF2-40B4-BE49-F238E27FC236}">
                <a16:creationId xmlns:a16="http://schemas.microsoft.com/office/drawing/2014/main" id="{0482BC55-6F8E-EE47-8C64-27E88D11BF8A}"/>
              </a:ext>
            </a:extLst>
          </p:cNvPr>
          <p:cNvSpPr txBox="1"/>
          <p:nvPr/>
        </p:nvSpPr>
        <p:spPr>
          <a:xfrm>
            <a:off x="2689186" y="4841111"/>
            <a:ext cx="6987250" cy="1015663"/>
          </a:xfrm>
          <a:prstGeom prst="rect">
            <a:avLst/>
          </a:prstGeom>
          <a:noFill/>
        </p:spPr>
        <p:txBody>
          <a:bodyPr wrap="square" rtlCol="0">
            <a:spAutoFit/>
          </a:bodyPr>
          <a:lstStyle/>
          <a:p>
            <a:pPr algn="ctr"/>
            <a:r>
              <a:rPr lang="en-US" sz="2000" b="1" dirty="0">
                <a:latin typeface="Times New Roman" panose="02020603050405020304" pitchFamily="18" charset="0"/>
                <a:cs typeface="Times New Roman" panose="02020603050405020304" pitchFamily="18" charset="0"/>
              </a:rPr>
              <a:t>Truck Transportation System</a:t>
            </a:r>
          </a:p>
          <a:p>
            <a:pPr algn="ctr"/>
            <a:r>
              <a:rPr lang="en-US" sz="2000" b="1" dirty="0">
                <a:latin typeface="Times New Roman" panose="02020603050405020304" pitchFamily="18" charset="0"/>
                <a:cs typeface="Times New Roman" panose="02020603050405020304" pitchFamily="18" charset="0"/>
              </a:rPr>
              <a:t>By</a:t>
            </a:r>
          </a:p>
          <a:p>
            <a:pPr algn="ctr"/>
            <a:r>
              <a:rPr lang="en-US" sz="2000" b="1" dirty="0">
                <a:latin typeface="Times New Roman" panose="02020603050405020304" pitchFamily="18" charset="0"/>
                <a:cs typeface="Times New Roman" panose="02020603050405020304" pitchFamily="18" charset="0"/>
              </a:rPr>
              <a:t>Venkata Lakshmi </a:t>
            </a:r>
            <a:r>
              <a:rPr lang="en-US" sz="2000" b="1" dirty="0" err="1">
                <a:latin typeface="Times New Roman" panose="02020603050405020304" pitchFamily="18" charset="0"/>
                <a:cs typeface="Times New Roman" panose="02020603050405020304" pitchFamily="18" charset="0"/>
              </a:rPr>
              <a:t>Mahitha</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Mandalapu</a:t>
            </a:r>
            <a:r>
              <a:rPr lang="en-US" sz="2000" b="1" dirty="0">
                <a:latin typeface="Times New Roman" panose="02020603050405020304" pitchFamily="18" charset="0"/>
                <a:cs typeface="Times New Roman" panose="02020603050405020304" pitchFamily="18" charset="0"/>
              </a:rPr>
              <a:t> (001387807)</a:t>
            </a:r>
          </a:p>
        </p:txBody>
      </p:sp>
    </p:spTree>
    <p:extLst>
      <p:ext uri="{BB962C8B-B14F-4D97-AF65-F5344CB8AC3E}">
        <p14:creationId xmlns:p14="http://schemas.microsoft.com/office/powerpoint/2010/main" val="1548001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7F78593-71F9-B741-A3E7-9678E496D8C6}"/>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Create Tables</a:t>
            </a:r>
          </a:p>
        </p:txBody>
      </p:sp>
      <p:pic>
        <p:nvPicPr>
          <p:cNvPr id="3" name="Picture 2">
            <a:extLst>
              <a:ext uri="{FF2B5EF4-FFF2-40B4-BE49-F238E27FC236}">
                <a16:creationId xmlns:a16="http://schemas.microsoft.com/office/drawing/2014/main" id="{D594D04E-357D-6649-9F53-7B189887A468}"/>
              </a:ext>
            </a:extLst>
          </p:cNvPr>
          <p:cNvPicPr>
            <a:picLocks noChangeAspect="1"/>
          </p:cNvPicPr>
          <p:nvPr/>
        </p:nvPicPr>
        <p:blipFill>
          <a:blip r:embed="rId2"/>
          <a:stretch>
            <a:fillRect/>
          </a:stretch>
        </p:blipFill>
        <p:spPr>
          <a:xfrm>
            <a:off x="431800" y="714375"/>
            <a:ext cx="9455150" cy="3655690"/>
          </a:xfrm>
          <a:prstGeom prst="rect">
            <a:avLst/>
          </a:prstGeom>
        </p:spPr>
      </p:pic>
      <p:sp>
        <p:nvSpPr>
          <p:cNvPr id="4" name="TextBox 3">
            <a:extLst>
              <a:ext uri="{FF2B5EF4-FFF2-40B4-BE49-F238E27FC236}">
                <a16:creationId xmlns:a16="http://schemas.microsoft.com/office/drawing/2014/main" id="{11A45097-B2D1-E744-9077-59A008AC1BEC}"/>
              </a:ext>
            </a:extLst>
          </p:cNvPr>
          <p:cNvSpPr txBox="1"/>
          <p:nvPr/>
        </p:nvSpPr>
        <p:spPr>
          <a:xfrm>
            <a:off x="431800" y="4943296"/>
            <a:ext cx="11226800"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Here Address table is created with the shown columns.</a:t>
            </a:r>
          </a:p>
          <a:p>
            <a:r>
              <a:rPr lang="en-US" dirty="0" err="1">
                <a:latin typeface="Times New Roman" panose="02020603050405020304" pitchFamily="18" charset="0"/>
                <a:cs typeface="Times New Roman" panose="02020603050405020304" pitchFamily="18" charset="0"/>
              </a:rPr>
              <a:t>AddressID</a:t>
            </a:r>
            <a:r>
              <a:rPr lang="en-US" dirty="0">
                <a:latin typeface="Times New Roman" panose="02020603050405020304" pitchFamily="18" charset="0"/>
                <a:cs typeface="Times New Roman" panose="02020603050405020304" pitchFamily="18" charset="0"/>
              </a:rPr>
              <a:t> is a primary key which is unique and is given constraint NOT NULL and AUTO_INCREMENT.</a:t>
            </a:r>
          </a:p>
          <a:p>
            <a:r>
              <a:rPr lang="en-US" dirty="0">
                <a:latin typeface="Times New Roman" panose="02020603050405020304" pitchFamily="18" charset="0"/>
                <a:cs typeface="Times New Roman" panose="02020603050405020304" pitchFamily="18" charset="0"/>
              </a:rPr>
              <a:t>The remaining columns are given default values.</a:t>
            </a:r>
          </a:p>
          <a:p>
            <a:r>
              <a:rPr lang="en-US" dirty="0">
                <a:latin typeface="Times New Roman" panose="02020603050405020304" pitchFamily="18" charset="0"/>
                <a:cs typeface="Times New Roman" panose="02020603050405020304" pitchFamily="18" charset="0"/>
              </a:rPr>
              <a:t>All the columns are specified with data type.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DROP TABLE statement is used to drop an existing table in a database.</a:t>
            </a:r>
          </a:p>
        </p:txBody>
      </p:sp>
    </p:spTree>
    <p:extLst>
      <p:ext uri="{BB962C8B-B14F-4D97-AF65-F5344CB8AC3E}">
        <p14:creationId xmlns:p14="http://schemas.microsoft.com/office/powerpoint/2010/main" val="3382629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C46DDD1-A216-B049-B798-9AEED2046433}"/>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Create Tables</a:t>
            </a:r>
          </a:p>
        </p:txBody>
      </p:sp>
      <p:pic>
        <p:nvPicPr>
          <p:cNvPr id="3" name="Picture 2">
            <a:extLst>
              <a:ext uri="{FF2B5EF4-FFF2-40B4-BE49-F238E27FC236}">
                <a16:creationId xmlns:a16="http://schemas.microsoft.com/office/drawing/2014/main" id="{92E664B3-BCEF-5346-80E1-CB358B4CA812}"/>
              </a:ext>
            </a:extLst>
          </p:cNvPr>
          <p:cNvPicPr>
            <a:picLocks noChangeAspect="1"/>
          </p:cNvPicPr>
          <p:nvPr/>
        </p:nvPicPr>
        <p:blipFill>
          <a:blip r:embed="rId2"/>
          <a:stretch>
            <a:fillRect/>
          </a:stretch>
        </p:blipFill>
        <p:spPr>
          <a:xfrm>
            <a:off x="385602" y="646860"/>
            <a:ext cx="10579100" cy="4089400"/>
          </a:xfrm>
          <a:prstGeom prst="rect">
            <a:avLst/>
          </a:prstGeom>
        </p:spPr>
      </p:pic>
      <p:sp>
        <p:nvSpPr>
          <p:cNvPr id="4" name="TextBox 3">
            <a:extLst>
              <a:ext uri="{FF2B5EF4-FFF2-40B4-BE49-F238E27FC236}">
                <a16:creationId xmlns:a16="http://schemas.microsoft.com/office/drawing/2014/main" id="{F8A0E6FF-9A4E-3C4C-805A-81A293EC3935}"/>
              </a:ext>
            </a:extLst>
          </p:cNvPr>
          <p:cNvSpPr txBox="1"/>
          <p:nvPr/>
        </p:nvSpPr>
        <p:spPr>
          <a:xfrm>
            <a:off x="347241" y="5058137"/>
            <a:ext cx="1086862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Here Foreign Key constraint key is mentioned and </a:t>
            </a:r>
            <a:r>
              <a:rPr lang="en-US" dirty="0" err="1">
                <a:latin typeface="Times New Roman" panose="02020603050405020304" pitchFamily="18" charset="0"/>
                <a:cs typeface="Times New Roman" panose="02020603050405020304" pitchFamily="18" charset="0"/>
              </a:rPr>
              <a:t>AddressID</a:t>
            </a:r>
            <a:r>
              <a:rPr lang="en-US" dirty="0">
                <a:latin typeface="Times New Roman" panose="02020603050405020304" pitchFamily="18" charset="0"/>
                <a:cs typeface="Times New Roman" panose="02020603050405020304" pitchFamily="18" charset="0"/>
              </a:rPr>
              <a:t> of Address table is referred to the </a:t>
            </a:r>
            <a:r>
              <a:rPr lang="en-US" dirty="0" err="1">
                <a:latin typeface="Times New Roman" panose="02020603050405020304" pitchFamily="18" charset="0"/>
                <a:cs typeface="Times New Roman" panose="02020603050405020304" pitchFamily="18" charset="0"/>
              </a:rPr>
              <a:t>AddressID</a:t>
            </a:r>
            <a:r>
              <a:rPr lang="en-US" dirty="0">
                <a:latin typeface="Times New Roman" panose="02020603050405020304" pitchFamily="18" charset="0"/>
                <a:cs typeface="Times New Roman" panose="02020603050405020304" pitchFamily="18" charset="0"/>
              </a:rPr>
              <a:t> of Customer table.</a:t>
            </a:r>
          </a:p>
        </p:txBody>
      </p:sp>
    </p:spTree>
    <p:extLst>
      <p:ext uri="{BB962C8B-B14F-4D97-AF65-F5344CB8AC3E}">
        <p14:creationId xmlns:p14="http://schemas.microsoft.com/office/powerpoint/2010/main" val="18372882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FE4DF23-22F5-7C41-B665-3BA5E8E34791}"/>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Create Tables</a:t>
            </a:r>
          </a:p>
        </p:txBody>
      </p:sp>
      <p:pic>
        <p:nvPicPr>
          <p:cNvPr id="3" name="Picture 2">
            <a:extLst>
              <a:ext uri="{FF2B5EF4-FFF2-40B4-BE49-F238E27FC236}">
                <a16:creationId xmlns:a16="http://schemas.microsoft.com/office/drawing/2014/main" id="{F44053CA-4071-0948-81CE-32F6B4C3EFB1}"/>
              </a:ext>
            </a:extLst>
          </p:cNvPr>
          <p:cNvPicPr>
            <a:picLocks noChangeAspect="1"/>
          </p:cNvPicPr>
          <p:nvPr/>
        </p:nvPicPr>
        <p:blipFill>
          <a:blip r:embed="rId2"/>
          <a:stretch>
            <a:fillRect/>
          </a:stretch>
        </p:blipFill>
        <p:spPr>
          <a:xfrm>
            <a:off x="496185" y="672537"/>
            <a:ext cx="11137900" cy="3089235"/>
          </a:xfrm>
          <a:prstGeom prst="rect">
            <a:avLst/>
          </a:prstGeom>
        </p:spPr>
      </p:pic>
      <p:pic>
        <p:nvPicPr>
          <p:cNvPr id="4" name="Picture 3">
            <a:extLst>
              <a:ext uri="{FF2B5EF4-FFF2-40B4-BE49-F238E27FC236}">
                <a16:creationId xmlns:a16="http://schemas.microsoft.com/office/drawing/2014/main" id="{57B51190-46AD-3F44-BE83-F1F9661BDB70}"/>
              </a:ext>
            </a:extLst>
          </p:cNvPr>
          <p:cNvPicPr>
            <a:picLocks noChangeAspect="1"/>
          </p:cNvPicPr>
          <p:nvPr/>
        </p:nvPicPr>
        <p:blipFill>
          <a:blip r:embed="rId3"/>
          <a:stretch>
            <a:fillRect/>
          </a:stretch>
        </p:blipFill>
        <p:spPr>
          <a:xfrm>
            <a:off x="496185" y="3891621"/>
            <a:ext cx="11137900" cy="2885356"/>
          </a:xfrm>
          <a:prstGeom prst="rect">
            <a:avLst/>
          </a:prstGeom>
        </p:spPr>
      </p:pic>
    </p:spTree>
    <p:extLst>
      <p:ext uri="{BB962C8B-B14F-4D97-AF65-F5344CB8AC3E}">
        <p14:creationId xmlns:p14="http://schemas.microsoft.com/office/powerpoint/2010/main" val="19627908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710CF83-E4CE-3547-AA75-9320C82882E7}"/>
              </a:ext>
            </a:extLst>
          </p:cNvPr>
          <p:cNvPicPr>
            <a:picLocks noChangeAspect="1"/>
          </p:cNvPicPr>
          <p:nvPr/>
        </p:nvPicPr>
        <p:blipFill>
          <a:blip r:embed="rId2"/>
          <a:stretch>
            <a:fillRect/>
          </a:stretch>
        </p:blipFill>
        <p:spPr>
          <a:xfrm>
            <a:off x="281648" y="647927"/>
            <a:ext cx="11466655" cy="3310615"/>
          </a:xfrm>
          <a:prstGeom prst="rect">
            <a:avLst/>
          </a:prstGeom>
        </p:spPr>
      </p:pic>
      <p:sp>
        <p:nvSpPr>
          <p:cNvPr id="3" name="TextBox 2">
            <a:extLst>
              <a:ext uri="{FF2B5EF4-FFF2-40B4-BE49-F238E27FC236}">
                <a16:creationId xmlns:a16="http://schemas.microsoft.com/office/drawing/2014/main" id="{BD82534C-E8ED-A747-9658-F41FF7275A44}"/>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Create Tables</a:t>
            </a:r>
          </a:p>
        </p:txBody>
      </p:sp>
      <p:pic>
        <p:nvPicPr>
          <p:cNvPr id="4" name="Picture 3">
            <a:extLst>
              <a:ext uri="{FF2B5EF4-FFF2-40B4-BE49-F238E27FC236}">
                <a16:creationId xmlns:a16="http://schemas.microsoft.com/office/drawing/2014/main" id="{452D4D93-1437-CA41-AACE-A6491FF5B23E}"/>
              </a:ext>
            </a:extLst>
          </p:cNvPr>
          <p:cNvPicPr>
            <a:picLocks noChangeAspect="1"/>
          </p:cNvPicPr>
          <p:nvPr/>
        </p:nvPicPr>
        <p:blipFill>
          <a:blip r:embed="rId3"/>
          <a:stretch>
            <a:fillRect/>
          </a:stretch>
        </p:blipFill>
        <p:spPr>
          <a:xfrm>
            <a:off x="281648" y="4167953"/>
            <a:ext cx="11466654" cy="2441191"/>
          </a:xfrm>
          <a:prstGeom prst="rect">
            <a:avLst/>
          </a:prstGeom>
        </p:spPr>
      </p:pic>
    </p:spTree>
    <p:extLst>
      <p:ext uri="{BB962C8B-B14F-4D97-AF65-F5344CB8AC3E}">
        <p14:creationId xmlns:p14="http://schemas.microsoft.com/office/powerpoint/2010/main" val="2371456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71B56D8-3482-1741-9B86-7EBDC3AF629B}"/>
              </a:ext>
            </a:extLst>
          </p:cNvPr>
          <p:cNvSpPr txBox="1"/>
          <p:nvPr/>
        </p:nvSpPr>
        <p:spPr>
          <a:xfrm>
            <a:off x="358815" y="694482"/>
            <a:ext cx="10741307"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CREATE INDEX statement is used to create indexes in tables.</a:t>
            </a:r>
          </a:p>
          <a:p>
            <a:r>
              <a:rPr lang="en-US" dirty="0">
                <a:latin typeface="Times New Roman" panose="02020603050405020304" pitchFamily="18" charset="0"/>
                <a:cs typeface="Times New Roman" panose="02020603050405020304" pitchFamily="18" charset="0"/>
              </a:rPr>
              <a:t> We can create index on a single column or multiple columns in a table.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following indexes are mentioned in Logistics database.</a:t>
            </a:r>
          </a:p>
        </p:txBody>
      </p:sp>
      <p:sp>
        <p:nvSpPr>
          <p:cNvPr id="3" name="TextBox 2">
            <a:extLst>
              <a:ext uri="{FF2B5EF4-FFF2-40B4-BE49-F238E27FC236}">
                <a16:creationId xmlns:a16="http://schemas.microsoft.com/office/drawing/2014/main" id="{901F2B60-19A8-C348-98D5-FC9274F9DA6C}"/>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Create Tables - Index</a:t>
            </a:r>
          </a:p>
        </p:txBody>
      </p:sp>
      <p:pic>
        <p:nvPicPr>
          <p:cNvPr id="4" name="Picture 3">
            <a:extLst>
              <a:ext uri="{FF2B5EF4-FFF2-40B4-BE49-F238E27FC236}">
                <a16:creationId xmlns:a16="http://schemas.microsoft.com/office/drawing/2014/main" id="{F580204B-6483-3149-B512-030EEBEA0DBA}"/>
              </a:ext>
            </a:extLst>
          </p:cNvPr>
          <p:cNvPicPr>
            <a:picLocks noChangeAspect="1"/>
          </p:cNvPicPr>
          <p:nvPr/>
        </p:nvPicPr>
        <p:blipFill>
          <a:blip r:embed="rId2"/>
          <a:stretch>
            <a:fillRect/>
          </a:stretch>
        </p:blipFill>
        <p:spPr>
          <a:xfrm>
            <a:off x="457522" y="2046605"/>
            <a:ext cx="10642600" cy="1993900"/>
          </a:xfrm>
          <a:prstGeom prst="rect">
            <a:avLst/>
          </a:prstGeom>
        </p:spPr>
      </p:pic>
      <p:pic>
        <p:nvPicPr>
          <p:cNvPr id="5" name="Picture 4">
            <a:extLst>
              <a:ext uri="{FF2B5EF4-FFF2-40B4-BE49-F238E27FC236}">
                <a16:creationId xmlns:a16="http://schemas.microsoft.com/office/drawing/2014/main" id="{A6F8AFAD-7CF3-3D44-898C-3E83CE1782B5}"/>
              </a:ext>
            </a:extLst>
          </p:cNvPr>
          <p:cNvPicPr>
            <a:picLocks noChangeAspect="1"/>
          </p:cNvPicPr>
          <p:nvPr/>
        </p:nvPicPr>
        <p:blipFill>
          <a:blip r:embed="rId3"/>
          <a:stretch>
            <a:fillRect/>
          </a:stretch>
        </p:blipFill>
        <p:spPr>
          <a:xfrm>
            <a:off x="358815" y="4528193"/>
            <a:ext cx="10985500" cy="1968500"/>
          </a:xfrm>
          <a:prstGeom prst="rect">
            <a:avLst/>
          </a:prstGeom>
        </p:spPr>
      </p:pic>
    </p:spTree>
    <p:extLst>
      <p:ext uri="{BB962C8B-B14F-4D97-AF65-F5344CB8AC3E}">
        <p14:creationId xmlns:p14="http://schemas.microsoft.com/office/powerpoint/2010/main" val="25011511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9593A9E-8E67-9240-8B74-7345FF2A71A6}"/>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Create Tables - Index</a:t>
            </a:r>
          </a:p>
        </p:txBody>
      </p:sp>
      <p:pic>
        <p:nvPicPr>
          <p:cNvPr id="3" name="Picture 2">
            <a:extLst>
              <a:ext uri="{FF2B5EF4-FFF2-40B4-BE49-F238E27FC236}">
                <a16:creationId xmlns:a16="http://schemas.microsoft.com/office/drawing/2014/main" id="{A5F455F9-4AC6-F545-B43E-83F457293C01}"/>
              </a:ext>
            </a:extLst>
          </p:cNvPr>
          <p:cNvPicPr>
            <a:picLocks noChangeAspect="1"/>
          </p:cNvPicPr>
          <p:nvPr/>
        </p:nvPicPr>
        <p:blipFill>
          <a:blip r:embed="rId2"/>
          <a:stretch>
            <a:fillRect/>
          </a:stretch>
        </p:blipFill>
        <p:spPr>
          <a:xfrm>
            <a:off x="542021" y="648645"/>
            <a:ext cx="10453928" cy="1879600"/>
          </a:xfrm>
          <a:prstGeom prst="rect">
            <a:avLst/>
          </a:prstGeom>
        </p:spPr>
      </p:pic>
      <p:pic>
        <p:nvPicPr>
          <p:cNvPr id="4" name="Picture 3">
            <a:extLst>
              <a:ext uri="{FF2B5EF4-FFF2-40B4-BE49-F238E27FC236}">
                <a16:creationId xmlns:a16="http://schemas.microsoft.com/office/drawing/2014/main" id="{7A93F4F5-B181-BD4C-BC18-74FF4A9E0C9C}"/>
              </a:ext>
            </a:extLst>
          </p:cNvPr>
          <p:cNvPicPr>
            <a:picLocks noChangeAspect="1"/>
          </p:cNvPicPr>
          <p:nvPr/>
        </p:nvPicPr>
        <p:blipFill>
          <a:blip r:embed="rId3"/>
          <a:stretch>
            <a:fillRect/>
          </a:stretch>
        </p:blipFill>
        <p:spPr>
          <a:xfrm>
            <a:off x="542021" y="2634202"/>
            <a:ext cx="10388600" cy="1981200"/>
          </a:xfrm>
          <a:prstGeom prst="rect">
            <a:avLst/>
          </a:prstGeom>
        </p:spPr>
      </p:pic>
      <p:pic>
        <p:nvPicPr>
          <p:cNvPr id="5" name="Picture 4">
            <a:extLst>
              <a:ext uri="{FF2B5EF4-FFF2-40B4-BE49-F238E27FC236}">
                <a16:creationId xmlns:a16="http://schemas.microsoft.com/office/drawing/2014/main" id="{8D6377DA-013F-CC42-9233-7DC51CCC6A99}"/>
              </a:ext>
            </a:extLst>
          </p:cNvPr>
          <p:cNvPicPr>
            <a:picLocks noChangeAspect="1"/>
          </p:cNvPicPr>
          <p:nvPr/>
        </p:nvPicPr>
        <p:blipFill>
          <a:blip r:embed="rId4"/>
          <a:stretch>
            <a:fillRect/>
          </a:stretch>
        </p:blipFill>
        <p:spPr>
          <a:xfrm>
            <a:off x="542021" y="4721359"/>
            <a:ext cx="10198100" cy="1981200"/>
          </a:xfrm>
          <a:prstGeom prst="rect">
            <a:avLst/>
          </a:prstGeom>
        </p:spPr>
      </p:pic>
    </p:spTree>
    <p:extLst>
      <p:ext uri="{BB962C8B-B14F-4D97-AF65-F5344CB8AC3E}">
        <p14:creationId xmlns:p14="http://schemas.microsoft.com/office/powerpoint/2010/main" val="7070308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038F34B-B736-3E45-ADD5-8582BC6AFEBC}"/>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Insert Data into Tables</a:t>
            </a:r>
          </a:p>
        </p:txBody>
      </p:sp>
      <p:sp>
        <p:nvSpPr>
          <p:cNvPr id="3" name="TextBox 2">
            <a:extLst>
              <a:ext uri="{FF2B5EF4-FFF2-40B4-BE49-F238E27FC236}">
                <a16:creationId xmlns:a16="http://schemas.microsoft.com/office/drawing/2014/main" id="{2203E9CB-7316-5A44-A077-C20206CA3F56}"/>
              </a:ext>
            </a:extLst>
          </p:cNvPr>
          <p:cNvSpPr txBox="1"/>
          <p:nvPr/>
        </p:nvSpPr>
        <p:spPr>
          <a:xfrm>
            <a:off x="335666" y="542688"/>
            <a:ext cx="11482086"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INSERT INTO statement is used to insert new records in a table.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following are insert queries used to insert data into tables of Logistics Database.</a:t>
            </a:r>
          </a:p>
          <a:p>
            <a:r>
              <a:rPr lang="en-US" dirty="0">
                <a:latin typeface="Times New Roman" panose="02020603050405020304" pitchFamily="18" charset="0"/>
                <a:cs typeface="Times New Roman" panose="02020603050405020304" pitchFamily="18" charset="0"/>
              </a:rPr>
              <a:t>A sample of rows for each table are shown:</a:t>
            </a:r>
          </a:p>
        </p:txBody>
      </p:sp>
      <p:pic>
        <p:nvPicPr>
          <p:cNvPr id="4" name="Picture 3">
            <a:extLst>
              <a:ext uri="{FF2B5EF4-FFF2-40B4-BE49-F238E27FC236}">
                <a16:creationId xmlns:a16="http://schemas.microsoft.com/office/drawing/2014/main" id="{916404B8-0FA1-CC4E-9CF9-32498AEEB4A8}"/>
              </a:ext>
            </a:extLst>
          </p:cNvPr>
          <p:cNvPicPr>
            <a:picLocks noChangeAspect="1"/>
          </p:cNvPicPr>
          <p:nvPr/>
        </p:nvPicPr>
        <p:blipFill>
          <a:blip r:embed="rId2"/>
          <a:stretch>
            <a:fillRect/>
          </a:stretch>
        </p:blipFill>
        <p:spPr>
          <a:xfrm>
            <a:off x="335666" y="1870377"/>
            <a:ext cx="11391900" cy="1270000"/>
          </a:xfrm>
          <a:prstGeom prst="rect">
            <a:avLst/>
          </a:prstGeom>
        </p:spPr>
      </p:pic>
      <p:pic>
        <p:nvPicPr>
          <p:cNvPr id="6" name="Picture 5">
            <a:extLst>
              <a:ext uri="{FF2B5EF4-FFF2-40B4-BE49-F238E27FC236}">
                <a16:creationId xmlns:a16="http://schemas.microsoft.com/office/drawing/2014/main" id="{716844B7-D728-7540-AAB7-D65EBA99D94F}"/>
              </a:ext>
            </a:extLst>
          </p:cNvPr>
          <p:cNvPicPr>
            <a:picLocks noChangeAspect="1"/>
          </p:cNvPicPr>
          <p:nvPr/>
        </p:nvPicPr>
        <p:blipFill>
          <a:blip r:embed="rId3"/>
          <a:stretch>
            <a:fillRect/>
          </a:stretch>
        </p:blipFill>
        <p:spPr>
          <a:xfrm>
            <a:off x="335665" y="3267737"/>
            <a:ext cx="11165773" cy="1779600"/>
          </a:xfrm>
          <a:prstGeom prst="rect">
            <a:avLst/>
          </a:prstGeom>
        </p:spPr>
      </p:pic>
      <p:pic>
        <p:nvPicPr>
          <p:cNvPr id="7" name="Picture 6">
            <a:extLst>
              <a:ext uri="{FF2B5EF4-FFF2-40B4-BE49-F238E27FC236}">
                <a16:creationId xmlns:a16="http://schemas.microsoft.com/office/drawing/2014/main" id="{A3450430-2E66-7644-B824-D75ADDB26BC8}"/>
              </a:ext>
            </a:extLst>
          </p:cNvPr>
          <p:cNvPicPr>
            <a:picLocks noChangeAspect="1"/>
          </p:cNvPicPr>
          <p:nvPr/>
        </p:nvPicPr>
        <p:blipFill>
          <a:blip r:embed="rId4"/>
          <a:stretch>
            <a:fillRect/>
          </a:stretch>
        </p:blipFill>
        <p:spPr>
          <a:xfrm>
            <a:off x="335665" y="5125171"/>
            <a:ext cx="11684000" cy="1562100"/>
          </a:xfrm>
          <a:prstGeom prst="rect">
            <a:avLst/>
          </a:prstGeom>
        </p:spPr>
      </p:pic>
    </p:spTree>
    <p:extLst>
      <p:ext uri="{BB962C8B-B14F-4D97-AF65-F5344CB8AC3E}">
        <p14:creationId xmlns:p14="http://schemas.microsoft.com/office/powerpoint/2010/main" val="40646392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19C9A34-0E75-6C45-984A-A790B0482991}"/>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Insert Data into Tables</a:t>
            </a:r>
          </a:p>
        </p:txBody>
      </p:sp>
      <p:pic>
        <p:nvPicPr>
          <p:cNvPr id="3" name="Picture 2">
            <a:extLst>
              <a:ext uri="{FF2B5EF4-FFF2-40B4-BE49-F238E27FC236}">
                <a16:creationId xmlns:a16="http://schemas.microsoft.com/office/drawing/2014/main" id="{48679D57-DAC4-DD45-90CF-231070EE5C91}"/>
              </a:ext>
            </a:extLst>
          </p:cNvPr>
          <p:cNvPicPr>
            <a:picLocks noChangeAspect="1"/>
          </p:cNvPicPr>
          <p:nvPr/>
        </p:nvPicPr>
        <p:blipFill>
          <a:blip r:embed="rId2"/>
          <a:stretch>
            <a:fillRect/>
          </a:stretch>
        </p:blipFill>
        <p:spPr>
          <a:xfrm>
            <a:off x="381000" y="776288"/>
            <a:ext cx="11430000" cy="1219200"/>
          </a:xfrm>
          <a:prstGeom prst="rect">
            <a:avLst/>
          </a:prstGeom>
        </p:spPr>
      </p:pic>
      <p:pic>
        <p:nvPicPr>
          <p:cNvPr id="4" name="Picture 3">
            <a:extLst>
              <a:ext uri="{FF2B5EF4-FFF2-40B4-BE49-F238E27FC236}">
                <a16:creationId xmlns:a16="http://schemas.microsoft.com/office/drawing/2014/main" id="{E6969AEA-AECB-2A46-8830-B7E9D1FA8206}"/>
              </a:ext>
            </a:extLst>
          </p:cNvPr>
          <p:cNvPicPr>
            <a:picLocks noChangeAspect="1"/>
          </p:cNvPicPr>
          <p:nvPr/>
        </p:nvPicPr>
        <p:blipFill>
          <a:blip r:embed="rId3"/>
          <a:stretch>
            <a:fillRect/>
          </a:stretch>
        </p:blipFill>
        <p:spPr>
          <a:xfrm>
            <a:off x="381000" y="2646124"/>
            <a:ext cx="11645097" cy="1384300"/>
          </a:xfrm>
          <a:prstGeom prst="rect">
            <a:avLst/>
          </a:prstGeom>
        </p:spPr>
      </p:pic>
      <p:pic>
        <p:nvPicPr>
          <p:cNvPr id="5" name="Picture 4">
            <a:extLst>
              <a:ext uri="{FF2B5EF4-FFF2-40B4-BE49-F238E27FC236}">
                <a16:creationId xmlns:a16="http://schemas.microsoft.com/office/drawing/2014/main" id="{AF77432A-396E-6646-B6BC-78D9B7AEDA02}"/>
              </a:ext>
            </a:extLst>
          </p:cNvPr>
          <p:cNvPicPr>
            <a:picLocks noChangeAspect="1"/>
          </p:cNvPicPr>
          <p:nvPr/>
        </p:nvPicPr>
        <p:blipFill>
          <a:blip r:embed="rId4"/>
          <a:stretch>
            <a:fillRect/>
          </a:stretch>
        </p:blipFill>
        <p:spPr>
          <a:xfrm>
            <a:off x="381000" y="4519612"/>
            <a:ext cx="10058400" cy="1562100"/>
          </a:xfrm>
          <a:prstGeom prst="rect">
            <a:avLst/>
          </a:prstGeom>
        </p:spPr>
      </p:pic>
    </p:spTree>
    <p:extLst>
      <p:ext uri="{BB962C8B-B14F-4D97-AF65-F5344CB8AC3E}">
        <p14:creationId xmlns:p14="http://schemas.microsoft.com/office/powerpoint/2010/main" val="3901501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4B4C4B-A3C3-6A44-A5FD-B5993C12051F}"/>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View Data in Tables</a:t>
            </a:r>
          </a:p>
        </p:txBody>
      </p:sp>
      <p:sp>
        <p:nvSpPr>
          <p:cNvPr id="3" name="TextBox 2">
            <a:extLst>
              <a:ext uri="{FF2B5EF4-FFF2-40B4-BE49-F238E27FC236}">
                <a16:creationId xmlns:a16="http://schemas.microsoft.com/office/drawing/2014/main" id="{C333B50D-6266-E849-89A1-50D4CBEE36F1}"/>
              </a:ext>
            </a:extLst>
          </p:cNvPr>
          <p:cNvSpPr txBox="1"/>
          <p:nvPr/>
        </p:nvSpPr>
        <p:spPr>
          <a:xfrm>
            <a:off x="457200" y="757238"/>
            <a:ext cx="10958513"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To view all the data of a table, we can use select query</a:t>
            </a:r>
          </a:p>
          <a:p>
            <a:r>
              <a:rPr lang="en-US" dirty="0">
                <a:latin typeface="Times New Roman" panose="02020603050405020304" pitchFamily="18" charset="0"/>
                <a:cs typeface="Times New Roman" panose="02020603050405020304" pitchFamily="18" charset="0"/>
              </a:rPr>
              <a:t>SYNTAX:</a:t>
            </a:r>
          </a:p>
          <a:p>
            <a:r>
              <a:rPr lang="en-US" i="1" dirty="0">
                <a:latin typeface="Times New Roman" panose="02020603050405020304" pitchFamily="18" charset="0"/>
                <a:cs typeface="Times New Roman" panose="02020603050405020304" pitchFamily="18" charset="0"/>
              </a:rPr>
              <a:t>Select * from </a:t>
            </a:r>
            <a:r>
              <a:rPr lang="en-US" i="1" dirty="0" err="1">
                <a:latin typeface="Times New Roman" panose="02020603050405020304" pitchFamily="18" charset="0"/>
                <a:cs typeface="Times New Roman" panose="02020603050405020304" pitchFamily="18" charset="0"/>
              </a:rPr>
              <a:t>table_name</a:t>
            </a:r>
            <a:r>
              <a:rPr lang="en-US" i="1" dirty="0">
                <a:latin typeface="Times New Roman" panose="02020603050405020304" pitchFamily="18" charset="0"/>
                <a:cs typeface="Times New Roman" panose="02020603050405020304" pitchFamily="18" charset="0"/>
              </a:rPr>
              <a:t>;</a:t>
            </a:r>
          </a:p>
        </p:txBody>
      </p:sp>
      <p:pic>
        <p:nvPicPr>
          <p:cNvPr id="4" name="Picture 3">
            <a:extLst>
              <a:ext uri="{FF2B5EF4-FFF2-40B4-BE49-F238E27FC236}">
                <a16:creationId xmlns:a16="http://schemas.microsoft.com/office/drawing/2014/main" id="{60541FB3-5792-EC48-8908-74FB41DE0D8D}"/>
              </a:ext>
            </a:extLst>
          </p:cNvPr>
          <p:cNvPicPr>
            <a:picLocks noChangeAspect="1"/>
          </p:cNvPicPr>
          <p:nvPr/>
        </p:nvPicPr>
        <p:blipFill>
          <a:blip r:embed="rId2"/>
          <a:stretch>
            <a:fillRect/>
          </a:stretch>
        </p:blipFill>
        <p:spPr>
          <a:xfrm>
            <a:off x="457199" y="1793415"/>
            <a:ext cx="10029463" cy="4792580"/>
          </a:xfrm>
          <a:prstGeom prst="rect">
            <a:avLst/>
          </a:prstGeom>
        </p:spPr>
      </p:pic>
    </p:spTree>
    <p:extLst>
      <p:ext uri="{BB962C8B-B14F-4D97-AF65-F5344CB8AC3E}">
        <p14:creationId xmlns:p14="http://schemas.microsoft.com/office/powerpoint/2010/main" val="20828096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8D98D5-4306-BB42-8CDE-7AD0D4EF5F09}"/>
              </a:ext>
            </a:extLst>
          </p:cNvPr>
          <p:cNvSpPr txBox="1"/>
          <p:nvPr/>
        </p:nvSpPr>
        <p:spPr>
          <a:xfrm>
            <a:off x="115747" y="2326511"/>
            <a:ext cx="11956648"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Set 3</a:t>
            </a:r>
          </a:p>
        </p:txBody>
      </p:sp>
    </p:spTree>
    <p:extLst>
      <p:ext uri="{BB962C8B-B14F-4D97-AF65-F5344CB8AC3E}">
        <p14:creationId xmlns:p14="http://schemas.microsoft.com/office/powerpoint/2010/main" val="20629584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26B874-98E3-364A-9AEC-EA046A09D6C0}"/>
              </a:ext>
            </a:extLst>
          </p:cNvPr>
          <p:cNvSpPr txBox="1"/>
          <p:nvPr/>
        </p:nvSpPr>
        <p:spPr>
          <a:xfrm>
            <a:off x="150471" y="208344"/>
            <a:ext cx="11898775"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Truck Transportation Systems</a:t>
            </a:r>
          </a:p>
        </p:txBody>
      </p:sp>
      <p:sp>
        <p:nvSpPr>
          <p:cNvPr id="3" name="TextBox 2">
            <a:extLst>
              <a:ext uri="{FF2B5EF4-FFF2-40B4-BE49-F238E27FC236}">
                <a16:creationId xmlns:a16="http://schemas.microsoft.com/office/drawing/2014/main" id="{77A41DC9-787E-F843-BC6F-58AA7338829F}"/>
              </a:ext>
            </a:extLst>
          </p:cNvPr>
          <p:cNvSpPr txBox="1"/>
          <p:nvPr/>
        </p:nvSpPr>
        <p:spPr>
          <a:xfrm>
            <a:off x="324091" y="891251"/>
            <a:ext cx="3611301"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PROBLEM STATEMENT:</a:t>
            </a:r>
          </a:p>
        </p:txBody>
      </p:sp>
      <p:sp>
        <p:nvSpPr>
          <p:cNvPr id="4" name="TextBox 3">
            <a:extLst>
              <a:ext uri="{FF2B5EF4-FFF2-40B4-BE49-F238E27FC236}">
                <a16:creationId xmlns:a16="http://schemas.microsoft.com/office/drawing/2014/main" id="{53541EF9-FB21-1142-A059-A70623319390}"/>
              </a:ext>
            </a:extLst>
          </p:cNvPr>
          <p:cNvSpPr txBox="1"/>
          <p:nvPr/>
        </p:nvSpPr>
        <p:spPr>
          <a:xfrm>
            <a:off x="405114" y="1260583"/>
            <a:ext cx="11354764" cy="923330"/>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Transportation of heavy goods need a systematic management system.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Need timely status of the delivery. </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Need easy approach to the customer to check available Trucks and choose the type of Truck.</a:t>
            </a:r>
          </a:p>
        </p:txBody>
      </p:sp>
      <p:sp>
        <p:nvSpPr>
          <p:cNvPr id="5" name="TextBox 4">
            <a:extLst>
              <a:ext uri="{FF2B5EF4-FFF2-40B4-BE49-F238E27FC236}">
                <a16:creationId xmlns:a16="http://schemas.microsoft.com/office/drawing/2014/main" id="{7F838185-CBBF-8542-BE42-F23F913F1AB9}"/>
              </a:ext>
            </a:extLst>
          </p:cNvPr>
          <p:cNvSpPr txBox="1"/>
          <p:nvPr/>
        </p:nvSpPr>
        <p:spPr>
          <a:xfrm>
            <a:off x="405114" y="2880542"/>
            <a:ext cx="2858947" cy="38196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APPROACH/SOLUTION:</a:t>
            </a:r>
          </a:p>
        </p:txBody>
      </p:sp>
      <p:sp>
        <p:nvSpPr>
          <p:cNvPr id="6" name="TextBox 5">
            <a:extLst>
              <a:ext uri="{FF2B5EF4-FFF2-40B4-BE49-F238E27FC236}">
                <a16:creationId xmlns:a16="http://schemas.microsoft.com/office/drawing/2014/main" id="{8672560A-49F7-0F4C-BB7C-EDA9D7902CAE}"/>
              </a:ext>
            </a:extLst>
          </p:cNvPr>
          <p:cNvSpPr txBox="1"/>
          <p:nvPr/>
        </p:nvSpPr>
        <p:spPr>
          <a:xfrm>
            <a:off x="405114" y="3262507"/>
            <a:ext cx="10463513" cy="2308324"/>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Structure SQL Database(Logistics) is designed to maintain all the data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Entity-Relationship Diagram(ERD) is drawn showing all the entities and attributes present in the database.</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Business Rules are clearly Frames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All the tables in database are created.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Data is inserted into the tables.</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Many operations are performed on the Database to show the easy access of data.</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Different users with different privileges are created.</a:t>
            </a: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Backup strategy is defined.</a:t>
            </a:r>
          </a:p>
        </p:txBody>
      </p:sp>
    </p:spTree>
    <p:extLst>
      <p:ext uri="{BB962C8B-B14F-4D97-AF65-F5344CB8AC3E}">
        <p14:creationId xmlns:p14="http://schemas.microsoft.com/office/powerpoint/2010/main" val="180840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1362C4-208D-244F-B7F2-DEB3CF253D79}"/>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Select – From – Where – Group By – Having - Order By – Limit</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4AF4F4FF-7F38-EE46-8830-3DCEDDBF2C69}"/>
              </a:ext>
            </a:extLst>
          </p:cNvPr>
          <p:cNvSpPr txBox="1"/>
          <p:nvPr/>
        </p:nvSpPr>
        <p:spPr>
          <a:xfrm>
            <a:off x="335666" y="706056"/>
            <a:ext cx="11551534" cy="1200329"/>
          </a:xfrm>
          <a:prstGeom prst="rect">
            <a:avLst/>
          </a:prstGeom>
          <a:noFill/>
        </p:spPr>
        <p:txBody>
          <a:bodyPr wrap="square" rtlCol="0">
            <a:spAutoFit/>
          </a:bodyPr>
          <a:lstStyle/>
          <a:p>
            <a:r>
              <a:rPr lang="en-US" dirty="0"/>
              <a:t>ORDER BY: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ORDER BY keyword is used to sort the result-set in ascending or descending order.</a:t>
            </a:r>
          </a:p>
          <a:p>
            <a:r>
              <a:rPr lang="en-US" dirty="0">
                <a:latin typeface="Times New Roman" panose="02020603050405020304" pitchFamily="18" charset="0"/>
                <a:cs typeface="Times New Roman" panose="02020603050405020304" pitchFamily="18" charset="0"/>
              </a:rPr>
              <a:t>Here the </a:t>
            </a:r>
            <a:r>
              <a:rPr lang="en-US" dirty="0" err="1">
                <a:latin typeface="Times New Roman" panose="02020603050405020304" pitchFamily="18" charset="0"/>
                <a:cs typeface="Times New Roman" panose="02020603050405020304" pitchFamily="18" charset="0"/>
              </a:rPr>
              <a:t>BillAmount</a:t>
            </a:r>
            <a:r>
              <a:rPr lang="en-US" dirty="0">
                <a:latin typeface="Times New Roman" panose="02020603050405020304" pitchFamily="18" charset="0"/>
                <a:cs typeface="Times New Roman" panose="02020603050405020304" pitchFamily="18" charset="0"/>
              </a:rPr>
              <a:t> in Invoice table is sorted using order by</a:t>
            </a:r>
          </a:p>
        </p:txBody>
      </p:sp>
      <p:pic>
        <p:nvPicPr>
          <p:cNvPr id="4" name="Picture 3">
            <a:extLst>
              <a:ext uri="{FF2B5EF4-FFF2-40B4-BE49-F238E27FC236}">
                <a16:creationId xmlns:a16="http://schemas.microsoft.com/office/drawing/2014/main" id="{B95EAB5E-B62B-F149-AE32-6F8AC27F2D70}"/>
              </a:ext>
            </a:extLst>
          </p:cNvPr>
          <p:cNvPicPr>
            <a:picLocks noChangeAspect="1"/>
          </p:cNvPicPr>
          <p:nvPr/>
        </p:nvPicPr>
        <p:blipFill>
          <a:blip r:embed="rId2"/>
          <a:stretch>
            <a:fillRect/>
          </a:stretch>
        </p:blipFill>
        <p:spPr>
          <a:xfrm>
            <a:off x="335666" y="2133253"/>
            <a:ext cx="4775200" cy="4152900"/>
          </a:xfrm>
          <a:prstGeom prst="rect">
            <a:avLst/>
          </a:prstGeom>
        </p:spPr>
      </p:pic>
      <p:pic>
        <p:nvPicPr>
          <p:cNvPr id="5" name="Picture 4">
            <a:extLst>
              <a:ext uri="{FF2B5EF4-FFF2-40B4-BE49-F238E27FC236}">
                <a16:creationId xmlns:a16="http://schemas.microsoft.com/office/drawing/2014/main" id="{F3119749-89E0-4542-BC36-1C623B61902E}"/>
              </a:ext>
            </a:extLst>
          </p:cNvPr>
          <p:cNvPicPr>
            <a:picLocks noChangeAspect="1"/>
          </p:cNvPicPr>
          <p:nvPr/>
        </p:nvPicPr>
        <p:blipFill>
          <a:blip r:embed="rId3"/>
          <a:stretch>
            <a:fillRect/>
          </a:stretch>
        </p:blipFill>
        <p:spPr>
          <a:xfrm>
            <a:off x="6111433" y="2069753"/>
            <a:ext cx="5067300" cy="4279900"/>
          </a:xfrm>
          <a:prstGeom prst="rect">
            <a:avLst/>
          </a:prstGeom>
        </p:spPr>
      </p:pic>
    </p:spTree>
    <p:extLst>
      <p:ext uri="{BB962C8B-B14F-4D97-AF65-F5344CB8AC3E}">
        <p14:creationId xmlns:p14="http://schemas.microsoft.com/office/powerpoint/2010/main" val="3297818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C391A6-5333-B646-952C-FAC352679205}"/>
              </a:ext>
            </a:extLst>
          </p:cNvPr>
          <p:cNvPicPr>
            <a:picLocks noChangeAspect="1"/>
          </p:cNvPicPr>
          <p:nvPr/>
        </p:nvPicPr>
        <p:blipFill>
          <a:blip r:embed="rId2"/>
          <a:stretch>
            <a:fillRect/>
          </a:stretch>
        </p:blipFill>
        <p:spPr>
          <a:xfrm>
            <a:off x="382206" y="2166877"/>
            <a:ext cx="4838700" cy="4610100"/>
          </a:xfrm>
          <a:prstGeom prst="rect">
            <a:avLst/>
          </a:prstGeom>
        </p:spPr>
      </p:pic>
      <p:pic>
        <p:nvPicPr>
          <p:cNvPr id="5" name="Picture 4">
            <a:extLst>
              <a:ext uri="{FF2B5EF4-FFF2-40B4-BE49-F238E27FC236}">
                <a16:creationId xmlns:a16="http://schemas.microsoft.com/office/drawing/2014/main" id="{DDB98B8D-2D5A-BE48-B91A-11F7429125F8}"/>
              </a:ext>
            </a:extLst>
          </p:cNvPr>
          <p:cNvPicPr>
            <a:picLocks noChangeAspect="1"/>
          </p:cNvPicPr>
          <p:nvPr/>
        </p:nvPicPr>
        <p:blipFill>
          <a:blip r:embed="rId3"/>
          <a:stretch>
            <a:fillRect/>
          </a:stretch>
        </p:blipFill>
        <p:spPr>
          <a:xfrm>
            <a:off x="5694744" y="2128777"/>
            <a:ext cx="6210300" cy="4648200"/>
          </a:xfrm>
          <a:prstGeom prst="rect">
            <a:avLst/>
          </a:prstGeom>
        </p:spPr>
      </p:pic>
      <p:sp>
        <p:nvSpPr>
          <p:cNvPr id="6" name="TextBox 5">
            <a:extLst>
              <a:ext uri="{FF2B5EF4-FFF2-40B4-BE49-F238E27FC236}">
                <a16:creationId xmlns:a16="http://schemas.microsoft.com/office/drawing/2014/main" id="{89707000-B35B-5144-BECD-C81CE545C8B3}"/>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Select – From – Where – Group By – Having - Order By – Limit</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F427BCF-42A6-B648-B9AF-555D5A960DA8}"/>
              </a:ext>
            </a:extLst>
          </p:cNvPr>
          <p:cNvSpPr txBox="1"/>
          <p:nvPr/>
        </p:nvSpPr>
        <p:spPr>
          <a:xfrm>
            <a:off x="382206" y="542688"/>
            <a:ext cx="4965298"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LIMIT:</a:t>
            </a:r>
          </a:p>
          <a:p>
            <a:r>
              <a:rPr lang="en-US" dirty="0">
                <a:latin typeface="Times New Roman" panose="02020603050405020304" pitchFamily="18" charset="0"/>
                <a:cs typeface="Times New Roman" panose="02020603050405020304" pitchFamily="18" charset="0"/>
              </a:rPr>
              <a:t>The LIMIT clause is used to specify the number of records to return.</a:t>
            </a:r>
          </a:p>
          <a:p>
            <a:r>
              <a:rPr lang="en-US" dirty="0">
                <a:latin typeface="Times New Roman" panose="02020603050405020304" pitchFamily="18" charset="0"/>
                <a:cs typeface="Times New Roman" panose="02020603050405020304" pitchFamily="18" charset="0"/>
              </a:rPr>
              <a:t>Here only 10 rows if </a:t>
            </a:r>
            <a:r>
              <a:rPr lang="en-US" dirty="0" err="1">
                <a:latin typeface="Times New Roman" panose="02020603050405020304" pitchFamily="18" charset="0"/>
                <a:cs typeface="Times New Roman" panose="02020603050405020304" pitchFamily="18" charset="0"/>
              </a:rPr>
              <a:t>BillAmount</a:t>
            </a:r>
            <a:r>
              <a:rPr lang="en-US" dirty="0">
                <a:latin typeface="Times New Roman" panose="02020603050405020304" pitchFamily="18" charset="0"/>
                <a:cs typeface="Times New Roman" panose="02020603050405020304" pitchFamily="18" charset="0"/>
              </a:rPr>
              <a:t> in Invoice table are returned using LIMIT.</a:t>
            </a:r>
          </a:p>
        </p:txBody>
      </p:sp>
      <p:sp>
        <p:nvSpPr>
          <p:cNvPr id="8" name="TextBox 7">
            <a:extLst>
              <a:ext uri="{FF2B5EF4-FFF2-40B4-BE49-F238E27FC236}">
                <a16:creationId xmlns:a16="http://schemas.microsoft.com/office/drawing/2014/main" id="{562E8738-D36B-2D40-AA15-1D7336E85F21}"/>
              </a:ext>
            </a:extLst>
          </p:cNvPr>
          <p:cNvSpPr txBox="1"/>
          <p:nvPr/>
        </p:nvSpPr>
        <p:spPr>
          <a:xfrm>
            <a:off x="5694744" y="542688"/>
            <a:ext cx="6115050" cy="1477328"/>
          </a:xfrm>
          <a:prstGeom prst="rect">
            <a:avLst/>
          </a:prstGeom>
          <a:noFill/>
        </p:spPr>
        <p:txBody>
          <a:bodyPr wrap="square" rtlCol="0">
            <a:spAutoFit/>
          </a:bodyPr>
          <a:lstStyle/>
          <a:p>
            <a:r>
              <a:rPr lang="en-US" dirty="0"/>
              <a:t>HAVING:</a:t>
            </a:r>
          </a:p>
          <a:p>
            <a:r>
              <a:rPr lang="en-US" dirty="0"/>
              <a:t>Having clause is similar to where but having can be used with aggregate functions.</a:t>
            </a:r>
          </a:p>
          <a:p>
            <a:r>
              <a:rPr lang="en-US" dirty="0"/>
              <a:t>Here having is used to find all the bills greater than 1000 from </a:t>
            </a:r>
            <a:r>
              <a:rPr lang="en-US" dirty="0" err="1"/>
              <a:t>InVoice</a:t>
            </a:r>
            <a:r>
              <a:rPr lang="en-US" dirty="0"/>
              <a:t> table.</a:t>
            </a:r>
          </a:p>
        </p:txBody>
      </p:sp>
    </p:spTree>
    <p:extLst>
      <p:ext uri="{BB962C8B-B14F-4D97-AF65-F5344CB8AC3E}">
        <p14:creationId xmlns:p14="http://schemas.microsoft.com/office/powerpoint/2010/main" val="121965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8AF9BD-6383-7148-929C-309AF686B1B7}"/>
              </a:ext>
            </a:extLst>
          </p:cNvPr>
          <p:cNvPicPr>
            <a:picLocks noChangeAspect="1"/>
          </p:cNvPicPr>
          <p:nvPr/>
        </p:nvPicPr>
        <p:blipFill>
          <a:blip r:embed="rId2"/>
          <a:stretch>
            <a:fillRect/>
          </a:stretch>
        </p:blipFill>
        <p:spPr>
          <a:xfrm>
            <a:off x="408972" y="2363003"/>
            <a:ext cx="4618298" cy="2523381"/>
          </a:xfrm>
          <a:prstGeom prst="rect">
            <a:avLst/>
          </a:prstGeom>
        </p:spPr>
      </p:pic>
      <p:pic>
        <p:nvPicPr>
          <p:cNvPr id="3" name="Picture 2">
            <a:extLst>
              <a:ext uri="{FF2B5EF4-FFF2-40B4-BE49-F238E27FC236}">
                <a16:creationId xmlns:a16="http://schemas.microsoft.com/office/drawing/2014/main" id="{16A6E97A-F78E-EC4B-B09F-020C4FE414F4}"/>
              </a:ext>
            </a:extLst>
          </p:cNvPr>
          <p:cNvPicPr>
            <a:picLocks noChangeAspect="1"/>
          </p:cNvPicPr>
          <p:nvPr/>
        </p:nvPicPr>
        <p:blipFill>
          <a:blip r:embed="rId3"/>
          <a:stretch>
            <a:fillRect/>
          </a:stretch>
        </p:blipFill>
        <p:spPr>
          <a:xfrm>
            <a:off x="5295096" y="2368344"/>
            <a:ext cx="6487932" cy="3905133"/>
          </a:xfrm>
          <a:prstGeom prst="rect">
            <a:avLst/>
          </a:prstGeom>
        </p:spPr>
      </p:pic>
      <p:sp>
        <p:nvSpPr>
          <p:cNvPr id="4" name="TextBox 3">
            <a:extLst>
              <a:ext uri="{FF2B5EF4-FFF2-40B4-BE49-F238E27FC236}">
                <a16:creationId xmlns:a16="http://schemas.microsoft.com/office/drawing/2014/main" id="{1FDAE3C2-2152-5E45-A6C7-8C08BBF9E22D}"/>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Select – From – Where – Group By – Having - Order By – Limit</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3625678-B8BF-AC4A-BE9D-5BC5A2887D96}"/>
              </a:ext>
            </a:extLst>
          </p:cNvPr>
          <p:cNvSpPr txBox="1"/>
          <p:nvPr/>
        </p:nvSpPr>
        <p:spPr>
          <a:xfrm>
            <a:off x="347241" y="762607"/>
            <a:ext cx="11435787" cy="1200329"/>
          </a:xfrm>
          <a:prstGeom prst="rect">
            <a:avLst/>
          </a:prstGeom>
          <a:noFill/>
        </p:spPr>
        <p:txBody>
          <a:bodyPr wrap="square" rtlCol="0">
            <a:spAutoFit/>
          </a:bodyPr>
          <a:lstStyle/>
          <a:p>
            <a:r>
              <a:rPr lang="en-US" dirty="0"/>
              <a:t>The GROUP BY statement is often used with aggregate functions (COUNT, MAX, MIN, SUM, AVG) to group the result-set by one or more columns.</a:t>
            </a:r>
          </a:p>
          <a:p>
            <a:endParaRPr lang="en-US" dirty="0"/>
          </a:p>
          <a:p>
            <a:r>
              <a:rPr lang="en-US" dirty="0"/>
              <a:t>It can be used with one column or more than one column.</a:t>
            </a:r>
          </a:p>
        </p:txBody>
      </p:sp>
    </p:spTree>
    <p:extLst>
      <p:ext uri="{BB962C8B-B14F-4D97-AF65-F5344CB8AC3E}">
        <p14:creationId xmlns:p14="http://schemas.microsoft.com/office/powerpoint/2010/main" val="1985322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D3E46B-C41B-6E40-BFC1-A3B77381D3C0}"/>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Select – From – Where – Group By – Having - Order By – Limit</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DD5A282-8B28-4448-B120-2620FACE7074}"/>
              </a:ext>
            </a:extLst>
          </p:cNvPr>
          <p:cNvSpPr txBox="1"/>
          <p:nvPr/>
        </p:nvSpPr>
        <p:spPr>
          <a:xfrm>
            <a:off x="312516" y="856527"/>
            <a:ext cx="11644132" cy="1200329"/>
          </a:xfrm>
          <a:prstGeom prst="rect">
            <a:avLst/>
          </a:prstGeom>
          <a:noFill/>
        </p:spPr>
        <p:txBody>
          <a:bodyPr wrap="square" rtlCol="0">
            <a:spAutoFit/>
          </a:bodyPr>
          <a:lstStyle/>
          <a:p>
            <a:r>
              <a:rPr lang="en-US" dirty="0"/>
              <a:t>All Group By, Having, Order By clauses can be used together in one single query.</a:t>
            </a:r>
          </a:p>
          <a:p>
            <a:endParaRPr lang="en-US" dirty="0"/>
          </a:p>
          <a:p>
            <a:r>
              <a:rPr lang="en-US" dirty="0"/>
              <a:t>The below are shown two examples for finding bills greater than 2000 and having bill as 2175 and ordering them by status</a:t>
            </a:r>
          </a:p>
          <a:p>
            <a:r>
              <a:rPr lang="en-US" dirty="0"/>
              <a:t>Without Using limit and using limit.</a:t>
            </a:r>
          </a:p>
        </p:txBody>
      </p:sp>
      <p:pic>
        <p:nvPicPr>
          <p:cNvPr id="4" name="Picture 3">
            <a:extLst>
              <a:ext uri="{FF2B5EF4-FFF2-40B4-BE49-F238E27FC236}">
                <a16:creationId xmlns:a16="http://schemas.microsoft.com/office/drawing/2014/main" id="{1258A37E-097A-064A-98AF-C826AA69D4C2}"/>
              </a:ext>
            </a:extLst>
          </p:cNvPr>
          <p:cNvPicPr>
            <a:picLocks noChangeAspect="1"/>
          </p:cNvPicPr>
          <p:nvPr/>
        </p:nvPicPr>
        <p:blipFill>
          <a:blip r:embed="rId2"/>
          <a:stretch>
            <a:fillRect/>
          </a:stretch>
        </p:blipFill>
        <p:spPr>
          <a:xfrm>
            <a:off x="394022" y="2056855"/>
            <a:ext cx="8935716" cy="2157958"/>
          </a:xfrm>
          <a:prstGeom prst="rect">
            <a:avLst/>
          </a:prstGeom>
        </p:spPr>
      </p:pic>
      <p:pic>
        <p:nvPicPr>
          <p:cNvPr id="6" name="Picture 5">
            <a:extLst>
              <a:ext uri="{FF2B5EF4-FFF2-40B4-BE49-F238E27FC236}">
                <a16:creationId xmlns:a16="http://schemas.microsoft.com/office/drawing/2014/main" id="{431CD77D-B0FF-4F47-A6A3-6B969CCAB9D6}"/>
              </a:ext>
            </a:extLst>
          </p:cNvPr>
          <p:cNvPicPr>
            <a:picLocks noChangeAspect="1"/>
          </p:cNvPicPr>
          <p:nvPr/>
        </p:nvPicPr>
        <p:blipFill>
          <a:blip r:embed="rId3"/>
          <a:stretch>
            <a:fillRect/>
          </a:stretch>
        </p:blipFill>
        <p:spPr>
          <a:xfrm>
            <a:off x="394022" y="4528471"/>
            <a:ext cx="4645247" cy="2043779"/>
          </a:xfrm>
          <a:prstGeom prst="rect">
            <a:avLst/>
          </a:prstGeom>
        </p:spPr>
      </p:pic>
    </p:spTree>
    <p:extLst>
      <p:ext uri="{BB962C8B-B14F-4D97-AF65-F5344CB8AC3E}">
        <p14:creationId xmlns:p14="http://schemas.microsoft.com/office/powerpoint/2010/main" val="26743799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8D98D5-4306-BB42-8CDE-7AD0D4EF5F09}"/>
              </a:ext>
            </a:extLst>
          </p:cNvPr>
          <p:cNvSpPr txBox="1"/>
          <p:nvPr/>
        </p:nvSpPr>
        <p:spPr>
          <a:xfrm>
            <a:off x="115747" y="2326511"/>
            <a:ext cx="11956648"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Set 4</a:t>
            </a:r>
          </a:p>
        </p:txBody>
      </p:sp>
    </p:spTree>
    <p:extLst>
      <p:ext uri="{BB962C8B-B14F-4D97-AF65-F5344CB8AC3E}">
        <p14:creationId xmlns:p14="http://schemas.microsoft.com/office/powerpoint/2010/main" val="461991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4738DF6-2A8F-A847-AC3D-36347F18808B}"/>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Control Flow Functions</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5A34B85-740C-0542-B2AD-C27F20916C53}"/>
              </a:ext>
            </a:extLst>
          </p:cNvPr>
          <p:cNvSpPr txBox="1"/>
          <p:nvPr/>
        </p:nvSpPr>
        <p:spPr>
          <a:xfrm>
            <a:off x="424405" y="542688"/>
            <a:ext cx="11343190"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Control Flow functions return a value for each row processed.</a:t>
            </a:r>
          </a:p>
          <a:p>
            <a:r>
              <a:rPr lang="en-US" dirty="0">
                <a:latin typeface="Times New Roman" panose="02020603050405020304" pitchFamily="18" charset="0"/>
                <a:cs typeface="Times New Roman" panose="02020603050405020304" pitchFamily="18" charset="0"/>
              </a:rPr>
              <a:t>There are four Control Flow functions in MySQL - CASE operator, IF/ELSE construct, IFNULL, and NULLIF.</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Logistics database, we have used of these functions</a:t>
            </a:r>
          </a:p>
          <a:p>
            <a:r>
              <a:rPr lang="en-US" dirty="0">
                <a:latin typeface="Times New Roman" panose="02020603050405020304" pitchFamily="18" charset="0"/>
                <a:cs typeface="Times New Roman" panose="02020603050405020304" pitchFamily="18" charset="0"/>
              </a:rPr>
              <a:t>CASE – to return the full state name instead of abbreviation in Address table, and</a:t>
            </a:r>
          </a:p>
          <a:p>
            <a:r>
              <a:rPr lang="en-US" dirty="0">
                <a:latin typeface="Times New Roman" panose="02020603050405020304" pitchFamily="18" charset="0"/>
                <a:cs typeface="Times New Roman" panose="02020603050405020304" pitchFamily="18" charset="0"/>
              </a:rPr>
              <a:t>IF/ELSE – to return the </a:t>
            </a:r>
            <a:r>
              <a:rPr lang="en-US" dirty="0" err="1">
                <a:latin typeface="Times New Roman" panose="02020603050405020304" pitchFamily="18" charset="0"/>
                <a:cs typeface="Times New Roman" panose="02020603050405020304" pitchFamily="18" charset="0"/>
              </a:rPr>
              <a:t>billamounts</a:t>
            </a:r>
            <a:r>
              <a:rPr lang="en-US" dirty="0">
                <a:latin typeface="Times New Roman" panose="02020603050405020304" pitchFamily="18" charset="0"/>
                <a:cs typeface="Times New Roman" panose="02020603050405020304" pitchFamily="18" charset="0"/>
              </a:rPr>
              <a:t> in high bill and low bill group</a:t>
            </a:r>
          </a:p>
        </p:txBody>
      </p:sp>
      <p:pic>
        <p:nvPicPr>
          <p:cNvPr id="4" name="Picture 3">
            <a:extLst>
              <a:ext uri="{FF2B5EF4-FFF2-40B4-BE49-F238E27FC236}">
                <a16:creationId xmlns:a16="http://schemas.microsoft.com/office/drawing/2014/main" id="{F4F2B458-03CA-9A4C-9A10-0513585E97E1}"/>
              </a:ext>
            </a:extLst>
          </p:cNvPr>
          <p:cNvPicPr>
            <a:picLocks noChangeAspect="1"/>
          </p:cNvPicPr>
          <p:nvPr/>
        </p:nvPicPr>
        <p:blipFill>
          <a:blip r:embed="rId2"/>
          <a:stretch>
            <a:fillRect/>
          </a:stretch>
        </p:blipFill>
        <p:spPr>
          <a:xfrm>
            <a:off x="424405" y="2297014"/>
            <a:ext cx="5846341" cy="4479963"/>
          </a:xfrm>
          <a:prstGeom prst="rect">
            <a:avLst/>
          </a:prstGeom>
        </p:spPr>
      </p:pic>
      <p:pic>
        <p:nvPicPr>
          <p:cNvPr id="5" name="Picture 4">
            <a:extLst>
              <a:ext uri="{FF2B5EF4-FFF2-40B4-BE49-F238E27FC236}">
                <a16:creationId xmlns:a16="http://schemas.microsoft.com/office/drawing/2014/main" id="{CBEF2B2F-6DC3-894C-970B-5606C58664D0}"/>
              </a:ext>
            </a:extLst>
          </p:cNvPr>
          <p:cNvPicPr>
            <a:picLocks noChangeAspect="1"/>
          </p:cNvPicPr>
          <p:nvPr/>
        </p:nvPicPr>
        <p:blipFill>
          <a:blip r:embed="rId3"/>
          <a:stretch>
            <a:fillRect/>
          </a:stretch>
        </p:blipFill>
        <p:spPr>
          <a:xfrm>
            <a:off x="6471574" y="2300387"/>
            <a:ext cx="5296021" cy="4521200"/>
          </a:xfrm>
          <a:prstGeom prst="rect">
            <a:avLst/>
          </a:prstGeom>
        </p:spPr>
      </p:pic>
    </p:spTree>
    <p:extLst>
      <p:ext uri="{BB962C8B-B14F-4D97-AF65-F5344CB8AC3E}">
        <p14:creationId xmlns:p14="http://schemas.microsoft.com/office/powerpoint/2010/main" val="3680503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8CB214E-EA78-AC43-9AC1-37597D6846AF}"/>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Cast Functions</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6D4CB18-6A1F-9640-816C-CE0B9CF393C3}"/>
              </a:ext>
            </a:extLst>
          </p:cNvPr>
          <p:cNvSpPr txBox="1"/>
          <p:nvPr/>
        </p:nvSpPr>
        <p:spPr>
          <a:xfrm>
            <a:off x="462987" y="542688"/>
            <a:ext cx="1045194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CAST</a:t>
            </a:r>
            <a:r>
              <a:rPr lang="en-US" dirty="0">
                <a:latin typeface="Times New Roman" panose="02020603050405020304" pitchFamily="18" charset="0"/>
                <a:cs typeface="Times New Roman" panose="02020603050405020304" pitchFamily="18" charset="0"/>
              </a:rPr>
              <a:t> function in SQL converts data from one data type to another</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Logistics database, we have used cast function in booking table to convert </a:t>
            </a:r>
            <a:r>
              <a:rPr lang="en-US" dirty="0" err="1">
                <a:latin typeface="Times New Roman" panose="02020603050405020304" pitchFamily="18" charset="0"/>
                <a:cs typeface="Times New Roman" panose="02020603050405020304" pitchFamily="18" charset="0"/>
              </a:rPr>
              <a:t>bookingdate</a:t>
            </a:r>
            <a:r>
              <a:rPr lang="en-US" dirty="0">
                <a:latin typeface="Times New Roman" panose="02020603050405020304" pitchFamily="18" charset="0"/>
                <a:cs typeface="Times New Roman" panose="02020603050405020304" pitchFamily="18" charset="0"/>
              </a:rPr>
              <a:t> from varchar type to date type.</a:t>
            </a:r>
          </a:p>
        </p:txBody>
      </p:sp>
      <p:pic>
        <p:nvPicPr>
          <p:cNvPr id="4" name="Picture 3">
            <a:extLst>
              <a:ext uri="{FF2B5EF4-FFF2-40B4-BE49-F238E27FC236}">
                <a16:creationId xmlns:a16="http://schemas.microsoft.com/office/drawing/2014/main" id="{43B7E416-983C-034D-AC34-CDA0D4E512B1}"/>
              </a:ext>
            </a:extLst>
          </p:cNvPr>
          <p:cNvPicPr>
            <a:picLocks noChangeAspect="1"/>
          </p:cNvPicPr>
          <p:nvPr/>
        </p:nvPicPr>
        <p:blipFill>
          <a:blip r:embed="rId2"/>
          <a:stretch>
            <a:fillRect/>
          </a:stretch>
        </p:blipFill>
        <p:spPr>
          <a:xfrm>
            <a:off x="462987" y="2219384"/>
            <a:ext cx="7923776" cy="3324166"/>
          </a:xfrm>
          <a:prstGeom prst="rect">
            <a:avLst/>
          </a:prstGeom>
        </p:spPr>
      </p:pic>
    </p:spTree>
    <p:extLst>
      <p:ext uri="{BB962C8B-B14F-4D97-AF65-F5344CB8AC3E}">
        <p14:creationId xmlns:p14="http://schemas.microsoft.com/office/powerpoint/2010/main" val="29282884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C9CEAEF-33EF-F941-876D-A9C0D554309B}"/>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String Functions</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9BFE287A-9B82-9F40-8A21-50FBBA32E8E7}"/>
              </a:ext>
            </a:extLst>
          </p:cNvPr>
          <p:cNvSpPr txBox="1"/>
          <p:nvPr/>
        </p:nvSpPr>
        <p:spPr>
          <a:xfrm>
            <a:off x="270075" y="685800"/>
            <a:ext cx="1159719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SQL, there are many string functions like SUBSTRING, REPLACE, TRIM, STRCMP, UPPER, UCASE, REVERSE,SPACE etc.</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Logistics database, REPEAT and UPPER functions are used.</a:t>
            </a:r>
          </a:p>
        </p:txBody>
      </p:sp>
      <p:pic>
        <p:nvPicPr>
          <p:cNvPr id="5" name="Picture 4">
            <a:extLst>
              <a:ext uri="{FF2B5EF4-FFF2-40B4-BE49-F238E27FC236}">
                <a16:creationId xmlns:a16="http://schemas.microsoft.com/office/drawing/2014/main" id="{926A3437-3014-C544-8BFE-FE803EB0EDB2}"/>
              </a:ext>
            </a:extLst>
          </p:cNvPr>
          <p:cNvPicPr>
            <a:picLocks noChangeAspect="1"/>
          </p:cNvPicPr>
          <p:nvPr/>
        </p:nvPicPr>
        <p:blipFill>
          <a:blip r:embed="rId2"/>
          <a:stretch>
            <a:fillRect/>
          </a:stretch>
        </p:blipFill>
        <p:spPr>
          <a:xfrm>
            <a:off x="6279265" y="2451100"/>
            <a:ext cx="5588000" cy="3721100"/>
          </a:xfrm>
          <a:prstGeom prst="rect">
            <a:avLst/>
          </a:prstGeom>
        </p:spPr>
      </p:pic>
      <p:pic>
        <p:nvPicPr>
          <p:cNvPr id="6" name="Picture 5">
            <a:extLst>
              <a:ext uri="{FF2B5EF4-FFF2-40B4-BE49-F238E27FC236}">
                <a16:creationId xmlns:a16="http://schemas.microsoft.com/office/drawing/2014/main" id="{32E0484B-DCC3-2E40-BDDC-CE5D73E236E0}"/>
              </a:ext>
            </a:extLst>
          </p:cNvPr>
          <p:cNvPicPr>
            <a:picLocks noChangeAspect="1"/>
          </p:cNvPicPr>
          <p:nvPr/>
        </p:nvPicPr>
        <p:blipFill>
          <a:blip r:embed="rId3"/>
          <a:stretch>
            <a:fillRect/>
          </a:stretch>
        </p:blipFill>
        <p:spPr>
          <a:xfrm>
            <a:off x="172336" y="2508250"/>
            <a:ext cx="5740400" cy="3543300"/>
          </a:xfrm>
          <a:prstGeom prst="rect">
            <a:avLst/>
          </a:prstGeom>
        </p:spPr>
      </p:pic>
    </p:spTree>
    <p:extLst>
      <p:ext uri="{BB962C8B-B14F-4D97-AF65-F5344CB8AC3E}">
        <p14:creationId xmlns:p14="http://schemas.microsoft.com/office/powerpoint/2010/main" val="11540077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A4C4133-DB55-F846-A1ED-68E31C7B2E81}"/>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Numeric Functions</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E4565427-AEED-EE4E-A72B-888826722AD9}"/>
              </a:ext>
            </a:extLst>
          </p:cNvPr>
          <p:cNvSpPr txBox="1"/>
          <p:nvPr/>
        </p:nvSpPr>
        <p:spPr>
          <a:xfrm>
            <a:off x="270075" y="685800"/>
            <a:ext cx="1159719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In SQL, there are many numeric functions like Greatest, Least, Ceiling, Floor, Mod, Power, Sum, </a:t>
            </a:r>
            <a:r>
              <a:rPr lang="en-US" dirty="0" err="1">
                <a:latin typeface="Times New Roman" panose="02020603050405020304" pitchFamily="18" charset="0"/>
                <a:cs typeface="Times New Roman" panose="02020603050405020304" pitchFamily="18" charset="0"/>
              </a:rPr>
              <a:t>Avg</a:t>
            </a:r>
            <a:r>
              <a:rPr lang="en-US" dirty="0">
                <a:latin typeface="Times New Roman" panose="02020603050405020304" pitchFamily="18" charset="0"/>
                <a:cs typeface="Times New Roman" panose="02020603050405020304" pitchFamily="18" charset="0"/>
              </a:rPr>
              <a:t> etc.</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In Logistics database, </a:t>
            </a:r>
            <a:r>
              <a:rPr lang="en-US" dirty="0" err="1">
                <a:latin typeface="Times New Roman" panose="02020603050405020304" pitchFamily="18" charset="0"/>
                <a:cs typeface="Times New Roman" panose="02020603050405020304" pitchFamily="18" charset="0"/>
              </a:rPr>
              <a:t>Avg</a:t>
            </a:r>
            <a:r>
              <a:rPr lang="en-US" dirty="0">
                <a:latin typeface="Times New Roman" panose="02020603050405020304" pitchFamily="18" charset="0"/>
                <a:cs typeface="Times New Roman" panose="02020603050405020304" pitchFamily="18" charset="0"/>
              </a:rPr>
              <a:t> function is used.</a:t>
            </a:r>
          </a:p>
        </p:txBody>
      </p:sp>
      <p:pic>
        <p:nvPicPr>
          <p:cNvPr id="4" name="Picture 3">
            <a:extLst>
              <a:ext uri="{FF2B5EF4-FFF2-40B4-BE49-F238E27FC236}">
                <a16:creationId xmlns:a16="http://schemas.microsoft.com/office/drawing/2014/main" id="{A5EA51C4-BB2C-9848-B028-4990C3AC3ABF}"/>
              </a:ext>
            </a:extLst>
          </p:cNvPr>
          <p:cNvPicPr>
            <a:picLocks noChangeAspect="1"/>
          </p:cNvPicPr>
          <p:nvPr/>
        </p:nvPicPr>
        <p:blipFill>
          <a:blip r:embed="rId2"/>
          <a:stretch>
            <a:fillRect/>
          </a:stretch>
        </p:blipFill>
        <p:spPr>
          <a:xfrm>
            <a:off x="4615325" y="1147465"/>
            <a:ext cx="4813300" cy="2133600"/>
          </a:xfrm>
          <a:prstGeom prst="rect">
            <a:avLst/>
          </a:prstGeom>
        </p:spPr>
      </p:pic>
      <p:sp>
        <p:nvSpPr>
          <p:cNvPr id="5" name="TextBox 4">
            <a:extLst>
              <a:ext uri="{FF2B5EF4-FFF2-40B4-BE49-F238E27FC236}">
                <a16:creationId xmlns:a16="http://schemas.microsoft.com/office/drawing/2014/main" id="{20897F80-F777-EE40-A698-56FBDCDA6AC8}"/>
              </a:ext>
            </a:extLst>
          </p:cNvPr>
          <p:cNvSpPr txBox="1"/>
          <p:nvPr/>
        </p:nvSpPr>
        <p:spPr>
          <a:xfrm>
            <a:off x="135038" y="3473977"/>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Date Functions</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56F5BF73-4705-584A-A803-DF510A16CE23}"/>
              </a:ext>
            </a:extLst>
          </p:cNvPr>
          <p:cNvSpPr txBox="1"/>
          <p:nvPr/>
        </p:nvSpPr>
        <p:spPr>
          <a:xfrm>
            <a:off x="270075" y="4128554"/>
            <a:ext cx="4803495" cy="1477328"/>
          </a:xfrm>
          <a:prstGeom prst="rect">
            <a:avLst/>
          </a:prstGeom>
          <a:noFill/>
        </p:spPr>
        <p:txBody>
          <a:bodyPr wrap="square" rtlCol="0">
            <a:spAutoFit/>
          </a:bodyPr>
          <a:lstStyle/>
          <a:p>
            <a:r>
              <a:rPr lang="en-US" dirty="0"/>
              <a:t>There are many date functions in </a:t>
            </a:r>
            <a:r>
              <a:rPr lang="en-US" dirty="0" err="1"/>
              <a:t>sql</a:t>
            </a:r>
            <a:r>
              <a:rPr lang="en-US" dirty="0"/>
              <a:t> like NOW, CURDATE,CURTIME,DATE,EXTRACT etc.</a:t>
            </a:r>
          </a:p>
          <a:p>
            <a:endParaRPr lang="en-US" dirty="0"/>
          </a:p>
          <a:p>
            <a:r>
              <a:rPr lang="en-US" dirty="0"/>
              <a:t>In Logistics Database CURDATE is used.</a:t>
            </a:r>
          </a:p>
          <a:p>
            <a:endParaRPr lang="en-US" dirty="0"/>
          </a:p>
        </p:txBody>
      </p:sp>
      <p:pic>
        <p:nvPicPr>
          <p:cNvPr id="8" name="Picture 7">
            <a:extLst>
              <a:ext uri="{FF2B5EF4-FFF2-40B4-BE49-F238E27FC236}">
                <a16:creationId xmlns:a16="http://schemas.microsoft.com/office/drawing/2014/main" id="{CA8CC94F-2855-9246-99B5-D6A3072DDDAF}"/>
              </a:ext>
            </a:extLst>
          </p:cNvPr>
          <p:cNvPicPr>
            <a:picLocks noChangeAspect="1"/>
          </p:cNvPicPr>
          <p:nvPr/>
        </p:nvPicPr>
        <p:blipFill>
          <a:blip r:embed="rId3"/>
          <a:stretch>
            <a:fillRect/>
          </a:stretch>
        </p:blipFill>
        <p:spPr>
          <a:xfrm>
            <a:off x="5266320" y="3935642"/>
            <a:ext cx="5270500" cy="2755900"/>
          </a:xfrm>
          <a:prstGeom prst="rect">
            <a:avLst/>
          </a:prstGeom>
        </p:spPr>
      </p:pic>
    </p:spTree>
    <p:extLst>
      <p:ext uri="{BB962C8B-B14F-4D97-AF65-F5344CB8AC3E}">
        <p14:creationId xmlns:p14="http://schemas.microsoft.com/office/powerpoint/2010/main" val="40747832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E3744-B158-A64E-8BC0-5DF559826DDA}"/>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Aggregate Functions</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04ACB69-EB05-D244-9356-6924F50C7FBC}"/>
              </a:ext>
            </a:extLst>
          </p:cNvPr>
          <p:cNvSpPr txBox="1"/>
          <p:nvPr/>
        </p:nvSpPr>
        <p:spPr>
          <a:xfrm>
            <a:off x="468775" y="542688"/>
            <a:ext cx="11192719" cy="2308324"/>
          </a:xfrm>
          <a:prstGeom prst="rect">
            <a:avLst/>
          </a:prstGeom>
          <a:noFill/>
        </p:spPr>
        <p:txBody>
          <a:bodyPr wrap="square" rtlCol="0">
            <a:spAutoFit/>
          </a:bodyPr>
          <a:lstStyle/>
          <a:p>
            <a:pPr fontAlgn="base"/>
            <a:r>
              <a:rPr lang="en-US" dirty="0">
                <a:latin typeface="Times New Roman" panose="02020603050405020304" pitchFamily="18" charset="0"/>
                <a:cs typeface="Times New Roman" panose="02020603050405020304" pitchFamily="18" charset="0"/>
              </a:rPr>
              <a:t>The following are the most commonly used SQL aggregate functions:</a:t>
            </a:r>
          </a:p>
          <a:p>
            <a:pPr fontAlgn="base"/>
            <a:r>
              <a:rPr lang="en-US" dirty="0">
                <a:latin typeface="Times New Roman" panose="02020603050405020304" pitchFamily="18" charset="0"/>
                <a:cs typeface="Times New Roman" panose="02020603050405020304" pitchFamily="18" charset="0"/>
              </a:rPr>
              <a:t>AVG - calculates the average of a set of values.</a:t>
            </a:r>
          </a:p>
          <a:p>
            <a:pPr fontAlgn="base"/>
            <a:r>
              <a:rPr lang="en-US" dirty="0">
                <a:latin typeface="Times New Roman" panose="02020603050405020304" pitchFamily="18" charset="0"/>
                <a:cs typeface="Times New Roman" panose="02020603050405020304" pitchFamily="18" charset="0"/>
              </a:rPr>
              <a:t>COUNT - counts rows in a specified table or view.</a:t>
            </a:r>
          </a:p>
          <a:p>
            <a:pPr fontAlgn="base"/>
            <a:r>
              <a:rPr lang="en-US" dirty="0">
                <a:latin typeface="Times New Roman" panose="02020603050405020304" pitchFamily="18" charset="0"/>
                <a:cs typeface="Times New Roman" panose="02020603050405020304" pitchFamily="18" charset="0"/>
              </a:rPr>
              <a:t>MIN - gets the minimum value in a set of values.</a:t>
            </a:r>
          </a:p>
          <a:p>
            <a:pPr fontAlgn="base"/>
            <a:r>
              <a:rPr lang="en-US" dirty="0">
                <a:latin typeface="Times New Roman" panose="02020603050405020304" pitchFamily="18" charset="0"/>
                <a:cs typeface="Times New Roman" panose="02020603050405020304" pitchFamily="18" charset="0"/>
              </a:rPr>
              <a:t>MAX - gets the maximum value in a set of values.</a:t>
            </a:r>
          </a:p>
          <a:p>
            <a:pPr fontAlgn="base"/>
            <a:r>
              <a:rPr lang="en-US" dirty="0">
                <a:latin typeface="Times New Roman" panose="02020603050405020304" pitchFamily="18" charset="0"/>
                <a:cs typeface="Times New Roman" panose="02020603050405020304" pitchFamily="18" charset="0"/>
              </a:rPr>
              <a:t>SUM - calculates the sum of values.</a:t>
            </a:r>
          </a:p>
          <a:p>
            <a:pPr fontAlgn="base"/>
            <a:endParaRPr lang="en-US" dirty="0">
              <a:latin typeface="Times New Roman" panose="02020603050405020304" pitchFamily="18" charset="0"/>
              <a:cs typeface="Times New Roman" panose="02020603050405020304" pitchFamily="18" charset="0"/>
            </a:endParaRPr>
          </a:p>
          <a:p>
            <a:pPr fontAlgn="base"/>
            <a:r>
              <a:rPr lang="en-US" dirty="0">
                <a:latin typeface="Times New Roman" panose="02020603050405020304" pitchFamily="18" charset="0"/>
                <a:cs typeface="Times New Roman" panose="02020603050405020304" pitchFamily="18" charset="0"/>
              </a:rPr>
              <a:t>In Logistics database, they are used as follows:</a:t>
            </a:r>
          </a:p>
        </p:txBody>
      </p:sp>
      <p:pic>
        <p:nvPicPr>
          <p:cNvPr id="4" name="Picture 3">
            <a:extLst>
              <a:ext uri="{FF2B5EF4-FFF2-40B4-BE49-F238E27FC236}">
                <a16:creationId xmlns:a16="http://schemas.microsoft.com/office/drawing/2014/main" id="{2C716C37-C513-524B-AF11-EA65A029049F}"/>
              </a:ext>
            </a:extLst>
          </p:cNvPr>
          <p:cNvPicPr>
            <a:picLocks noChangeAspect="1"/>
          </p:cNvPicPr>
          <p:nvPr/>
        </p:nvPicPr>
        <p:blipFill>
          <a:blip r:embed="rId2"/>
          <a:stretch>
            <a:fillRect/>
          </a:stretch>
        </p:blipFill>
        <p:spPr>
          <a:xfrm>
            <a:off x="530506" y="2851012"/>
            <a:ext cx="5765800" cy="1765300"/>
          </a:xfrm>
          <a:prstGeom prst="rect">
            <a:avLst/>
          </a:prstGeom>
        </p:spPr>
      </p:pic>
      <p:pic>
        <p:nvPicPr>
          <p:cNvPr id="5" name="Picture 4">
            <a:extLst>
              <a:ext uri="{FF2B5EF4-FFF2-40B4-BE49-F238E27FC236}">
                <a16:creationId xmlns:a16="http://schemas.microsoft.com/office/drawing/2014/main" id="{DAED2DAE-932C-7045-82E5-D475E82F5D51}"/>
              </a:ext>
            </a:extLst>
          </p:cNvPr>
          <p:cNvPicPr>
            <a:picLocks noChangeAspect="1"/>
          </p:cNvPicPr>
          <p:nvPr/>
        </p:nvPicPr>
        <p:blipFill>
          <a:blip r:embed="rId3"/>
          <a:stretch>
            <a:fillRect/>
          </a:stretch>
        </p:blipFill>
        <p:spPr>
          <a:xfrm>
            <a:off x="6547896" y="2851012"/>
            <a:ext cx="5295900" cy="1828800"/>
          </a:xfrm>
          <a:prstGeom prst="rect">
            <a:avLst/>
          </a:prstGeom>
        </p:spPr>
      </p:pic>
      <p:pic>
        <p:nvPicPr>
          <p:cNvPr id="6" name="Picture 5">
            <a:extLst>
              <a:ext uri="{FF2B5EF4-FFF2-40B4-BE49-F238E27FC236}">
                <a16:creationId xmlns:a16="http://schemas.microsoft.com/office/drawing/2014/main" id="{4E1FF5EF-2978-2D4F-A04F-D122FD039B71}"/>
              </a:ext>
            </a:extLst>
          </p:cNvPr>
          <p:cNvPicPr>
            <a:picLocks noChangeAspect="1"/>
          </p:cNvPicPr>
          <p:nvPr/>
        </p:nvPicPr>
        <p:blipFill>
          <a:blip r:embed="rId4"/>
          <a:stretch>
            <a:fillRect/>
          </a:stretch>
        </p:blipFill>
        <p:spPr>
          <a:xfrm>
            <a:off x="6547896" y="855337"/>
            <a:ext cx="4673600" cy="1803400"/>
          </a:xfrm>
          <a:prstGeom prst="rect">
            <a:avLst/>
          </a:prstGeom>
        </p:spPr>
      </p:pic>
      <p:pic>
        <p:nvPicPr>
          <p:cNvPr id="7" name="Picture 6">
            <a:extLst>
              <a:ext uri="{FF2B5EF4-FFF2-40B4-BE49-F238E27FC236}">
                <a16:creationId xmlns:a16="http://schemas.microsoft.com/office/drawing/2014/main" id="{6625119E-AB8A-A64B-87D4-C4475C98A42E}"/>
              </a:ext>
            </a:extLst>
          </p:cNvPr>
          <p:cNvPicPr>
            <a:picLocks noChangeAspect="1"/>
          </p:cNvPicPr>
          <p:nvPr/>
        </p:nvPicPr>
        <p:blipFill>
          <a:blip r:embed="rId5"/>
          <a:stretch>
            <a:fillRect/>
          </a:stretch>
        </p:blipFill>
        <p:spPr>
          <a:xfrm>
            <a:off x="1597306" y="4872087"/>
            <a:ext cx="4318000" cy="1790700"/>
          </a:xfrm>
          <a:prstGeom prst="rect">
            <a:avLst/>
          </a:prstGeom>
        </p:spPr>
      </p:pic>
      <p:pic>
        <p:nvPicPr>
          <p:cNvPr id="8" name="Picture 7">
            <a:extLst>
              <a:ext uri="{FF2B5EF4-FFF2-40B4-BE49-F238E27FC236}">
                <a16:creationId xmlns:a16="http://schemas.microsoft.com/office/drawing/2014/main" id="{FC2F0EB8-B245-1142-BA7C-46817BB04C87}"/>
              </a:ext>
            </a:extLst>
          </p:cNvPr>
          <p:cNvPicPr>
            <a:picLocks noChangeAspect="1"/>
          </p:cNvPicPr>
          <p:nvPr/>
        </p:nvPicPr>
        <p:blipFill>
          <a:blip r:embed="rId6"/>
          <a:stretch>
            <a:fillRect/>
          </a:stretch>
        </p:blipFill>
        <p:spPr>
          <a:xfrm>
            <a:off x="6479894" y="4884787"/>
            <a:ext cx="4457700" cy="1778000"/>
          </a:xfrm>
          <a:prstGeom prst="rect">
            <a:avLst/>
          </a:prstGeom>
        </p:spPr>
      </p:pic>
    </p:spTree>
    <p:extLst>
      <p:ext uri="{BB962C8B-B14F-4D97-AF65-F5344CB8AC3E}">
        <p14:creationId xmlns:p14="http://schemas.microsoft.com/office/powerpoint/2010/main" val="2419113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9B4B0-28BC-5141-AE84-888756BB7E5E}"/>
              </a:ext>
            </a:extLst>
          </p:cNvPr>
          <p:cNvSpPr txBox="1"/>
          <p:nvPr/>
        </p:nvSpPr>
        <p:spPr>
          <a:xfrm>
            <a:off x="115747" y="115747"/>
            <a:ext cx="11945073"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Logistics – ER Diagram</a:t>
            </a:r>
          </a:p>
        </p:txBody>
      </p:sp>
      <p:pic>
        <p:nvPicPr>
          <p:cNvPr id="3" name="Picture 2">
            <a:extLst>
              <a:ext uri="{FF2B5EF4-FFF2-40B4-BE49-F238E27FC236}">
                <a16:creationId xmlns:a16="http://schemas.microsoft.com/office/drawing/2014/main" id="{0D860B0E-DF84-9D44-8211-BD11B04584B1}"/>
              </a:ext>
            </a:extLst>
          </p:cNvPr>
          <p:cNvPicPr>
            <a:picLocks noChangeAspect="1"/>
          </p:cNvPicPr>
          <p:nvPr/>
        </p:nvPicPr>
        <p:blipFill>
          <a:blip r:embed="rId2"/>
          <a:stretch>
            <a:fillRect/>
          </a:stretch>
        </p:blipFill>
        <p:spPr>
          <a:xfrm>
            <a:off x="661887" y="1183187"/>
            <a:ext cx="10868226" cy="5397019"/>
          </a:xfrm>
          <a:prstGeom prst="rect">
            <a:avLst/>
          </a:prstGeom>
        </p:spPr>
      </p:pic>
    </p:spTree>
    <p:extLst>
      <p:ext uri="{BB962C8B-B14F-4D97-AF65-F5344CB8AC3E}">
        <p14:creationId xmlns:p14="http://schemas.microsoft.com/office/powerpoint/2010/main" val="1680817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4CC20D6-9870-A24A-B04F-A04FECEA4D1D}"/>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Comparison</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D698B134-BA67-DB4F-B1A7-12685649D564}"/>
              </a:ext>
            </a:extLst>
          </p:cNvPr>
          <p:cNvSpPr txBox="1"/>
          <p:nvPr/>
        </p:nvSpPr>
        <p:spPr>
          <a:xfrm>
            <a:off x="442913" y="671513"/>
            <a:ext cx="11344275" cy="2031325"/>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For Comparison in </a:t>
            </a:r>
            <a:r>
              <a:rPr lang="en-US" dirty="0" err="1">
                <a:latin typeface="Times New Roman" panose="02020603050405020304" pitchFamily="18" charset="0"/>
                <a:cs typeface="Times New Roman" panose="02020603050405020304" pitchFamily="18" charset="0"/>
              </a:rPr>
              <a:t>sql</a:t>
            </a:r>
            <a:r>
              <a:rPr lang="en-US" dirty="0">
                <a:latin typeface="Times New Roman" panose="02020603050405020304" pitchFamily="18" charset="0"/>
                <a:cs typeface="Times New Roman" panose="02020603050405020304" pitchFamily="18" charset="0"/>
              </a:rPr>
              <a:t>, we use certain </a:t>
            </a:r>
            <a:r>
              <a:rPr lang="en-US" dirty="0" err="1">
                <a:latin typeface="Times New Roman" panose="02020603050405020304" pitchFamily="18" charset="0"/>
                <a:cs typeface="Times New Roman" panose="02020603050405020304" pitchFamily="18" charset="0"/>
              </a:rPr>
              <a:t>comparision</a:t>
            </a:r>
            <a:r>
              <a:rPr lang="en-US" dirty="0">
                <a:latin typeface="Times New Roman" panose="02020603050405020304" pitchFamily="18" charset="0"/>
                <a:cs typeface="Times New Roman" panose="02020603050405020304" pitchFamily="18" charset="0"/>
              </a:rPr>
              <a:t> operators like </a:t>
            </a:r>
          </a:p>
          <a:p>
            <a:r>
              <a:rPr lang="en-US" dirty="0">
                <a:latin typeface="Times New Roman" panose="02020603050405020304" pitchFamily="18" charset="0"/>
                <a:cs typeface="Times New Roman" panose="02020603050405020304" pitchFamily="18" charset="0"/>
              </a:rPr>
              <a:t>BETWEEN: The BETWEEN operator selects values within a given range, </a:t>
            </a:r>
          </a:p>
          <a:p>
            <a:r>
              <a:rPr lang="en-US" dirty="0">
                <a:latin typeface="Times New Roman" panose="02020603050405020304" pitchFamily="18" charset="0"/>
                <a:cs typeface="Times New Roman" panose="02020603050405020304" pitchFamily="18" charset="0"/>
              </a:rPr>
              <a:t>LIKE: is used to search for a specified pattern in a column. We can use % or _ to specify pattern, </a:t>
            </a:r>
          </a:p>
          <a:p>
            <a:r>
              <a:rPr lang="en-US" dirty="0">
                <a:latin typeface="Times New Roman" panose="02020603050405020304" pitchFamily="18" charset="0"/>
                <a:cs typeface="Times New Roman" panose="02020603050405020304" pitchFamily="18" charset="0"/>
              </a:rPr>
              <a:t>IN: to specify multiple values in a WHERE clause, </a:t>
            </a:r>
          </a:p>
          <a:p>
            <a:r>
              <a:rPr lang="en-US" dirty="0">
                <a:latin typeface="Times New Roman" panose="02020603050405020304" pitchFamily="18" charset="0"/>
                <a:cs typeface="Times New Roman" panose="02020603050405020304" pitchFamily="18" charset="0"/>
              </a:rPr>
              <a:t>ANY: returns true if any of the subquery values meet the condition </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Some of the function operators used in Logistics database is as follows:</a:t>
            </a:r>
          </a:p>
        </p:txBody>
      </p:sp>
      <p:pic>
        <p:nvPicPr>
          <p:cNvPr id="4" name="Picture 3">
            <a:extLst>
              <a:ext uri="{FF2B5EF4-FFF2-40B4-BE49-F238E27FC236}">
                <a16:creationId xmlns:a16="http://schemas.microsoft.com/office/drawing/2014/main" id="{FCAE3AF3-A1C6-0E43-888C-2D7C16CE94EA}"/>
              </a:ext>
            </a:extLst>
          </p:cNvPr>
          <p:cNvPicPr>
            <a:picLocks noChangeAspect="1"/>
          </p:cNvPicPr>
          <p:nvPr/>
        </p:nvPicPr>
        <p:blipFill>
          <a:blip r:embed="rId2"/>
          <a:stretch>
            <a:fillRect/>
          </a:stretch>
        </p:blipFill>
        <p:spPr>
          <a:xfrm>
            <a:off x="442913" y="2833687"/>
            <a:ext cx="7797800" cy="3352800"/>
          </a:xfrm>
          <a:prstGeom prst="rect">
            <a:avLst/>
          </a:prstGeom>
        </p:spPr>
      </p:pic>
    </p:spTree>
    <p:extLst>
      <p:ext uri="{BB962C8B-B14F-4D97-AF65-F5344CB8AC3E}">
        <p14:creationId xmlns:p14="http://schemas.microsoft.com/office/powerpoint/2010/main" val="38919499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8EF39C7-3AAD-604D-88B0-B378EA8BE904}"/>
              </a:ext>
            </a:extLst>
          </p:cNvPr>
          <p:cNvPicPr>
            <a:picLocks noChangeAspect="1"/>
          </p:cNvPicPr>
          <p:nvPr/>
        </p:nvPicPr>
        <p:blipFill>
          <a:blip r:embed="rId2"/>
          <a:stretch>
            <a:fillRect/>
          </a:stretch>
        </p:blipFill>
        <p:spPr>
          <a:xfrm>
            <a:off x="1018606" y="321734"/>
            <a:ext cx="4303956" cy="2905170"/>
          </a:xfrm>
          <a:prstGeom prst="rect">
            <a:avLst/>
          </a:prstGeom>
        </p:spPr>
      </p:pic>
      <p:sp>
        <p:nvSpPr>
          <p:cNvPr id="10" name="Rectangle 9">
            <a:extLst>
              <a:ext uri="{FF2B5EF4-FFF2-40B4-BE49-F238E27FC236}">
                <a16:creationId xmlns:a16="http://schemas.microsoft.com/office/drawing/2014/main" id="{417CDA24-35F8-4540-8C52-3096D6D949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0"/>
            <a:ext cx="91440"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D05ACAD-2C0B-2F42-874F-0666CCA2ED74}"/>
              </a:ext>
            </a:extLst>
          </p:cNvPr>
          <p:cNvPicPr>
            <a:picLocks noChangeAspect="1"/>
          </p:cNvPicPr>
          <p:nvPr/>
        </p:nvPicPr>
        <p:blipFill>
          <a:blip r:embed="rId3"/>
          <a:stretch>
            <a:fillRect/>
          </a:stretch>
        </p:blipFill>
        <p:spPr>
          <a:xfrm>
            <a:off x="6953035" y="321734"/>
            <a:ext cx="3822593" cy="2905170"/>
          </a:xfrm>
          <a:prstGeom prst="rect">
            <a:avLst/>
          </a:prstGeom>
        </p:spPr>
      </p:pic>
      <p:sp>
        <p:nvSpPr>
          <p:cNvPr id="12" name="Rectangle 11">
            <a:extLst>
              <a:ext uri="{FF2B5EF4-FFF2-40B4-BE49-F238E27FC236}">
                <a16:creationId xmlns:a16="http://schemas.microsoft.com/office/drawing/2014/main" id="{8658BFE0-4E65-4174-9C75-687C94E88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A75DFED-A0C1-4A83-BE1D-0271C1826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5520" y="3383280"/>
            <a:ext cx="6126480" cy="9144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7F14607-88D3-9B4C-9685-C526AFB92826}"/>
              </a:ext>
            </a:extLst>
          </p:cNvPr>
          <p:cNvPicPr>
            <a:picLocks noChangeAspect="1"/>
          </p:cNvPicPr>
          <p:nvPr/>
        </p:nvPicPr>
        <p:blipFill>
          <a:blip r:embed="rId4"/>
          <a:stretch>
            <a:fillRect/>
          </a:stretch>
        </p:blipFill>
        <p:spPr>
          <a:xfrm>
            <a:off x="801003" y="3631096"/>
            <a:ext cx="4739159" cy="2760560"/>
          </a:xfrm>
          <a:prstGeom prst="rect">
            <a:avLst/>
          </a:prstGeom>
        </p:spPr>
      </p:pic>
      <p:pic>
        <p:nvPicPr>
          <p:cNvPr id="4" name="Picture 3">
            <a:extLst>
              <a:ext uri="{FF2B5EF4-FFF2-40B4-BE49-F238E27FC236}">
                <a16:creationId xmlns:a16="http://schemas.microsoft.com/office/drawing/2014/main" id="{C782AAEE-9845-D341-85D8-DBC6B3EAB7D5}"/>
              </a:ext>
            </a:extLst>
          </p:cNvPr>
          <p:cNvPicPr>
            <a:picLocks noChangeAspect="1"/>
          </p:cNvPicPr>
          <p:nvPr/>
        </p:nvPicPr>
        <p:blipFill>
          <a:blip r:embed="rId5"/>
          <a:stretch>
            <a:fillRect/>
          </a:stretch>
        </p:blipFill>
        <p:spPr>
          <a:xfrm>
            <a:off x="6927096" y="3631096"/>
            <a:ext cx="3874470" cy="2760560"/>
          </a:xfrm>
          <a:prstGeom prst="rect">
            <a:avLst/>
          </a:prstGeom>
        </p:spPr>
      </p:pic>
      <p:sp>
        <p:nvSpPr>
          <p:cNvPr id="13" name="TextBox 12">
            <a:extLst>
              <a:ext uri="{FF2B5EF4-FFF2-40B4-BE49-F238E27FC236}">
                <a16:creationId xmlns:a16="http://schemas.microsoft.com/office/drawing/2014/main" id="{967AE10E-180B-9943-B8A7-6B1CE67FE183}"/>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Comparison</a:t>
            </a:r>
            <a:r>
              <a:rPr lang="en-US" dirty="0"/>
              <a:t>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67538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8CB297E-4FA6-6843-BD8C-AB964C743CCB}"/>
              </a:ext>
            </a:extLst>
          </p:cNvPr>
          <p:cNvPicPr>
            <a:picLocks noChangeAspect="1"/>
          </p:cNvPicPr>
          <p:nvPr/>
        </p:nvPicPr>
        <p:blipFill>
          <a:blip r:embed="rId2"/>
          <a:stretch>
            <a:fillRect/>
          </a:stretch>
        </p:blipFill>
        <p:spPr>
          <a:xfrm>
            <a:off x="831056" y="2517775"/>
            <a:ext cx="5816600" cy="3708400"/>
          </a:xfrm>
          <a:prstGeom prst="rect">
            <a:avLst/>
          </a:prstGeom>
        </p:spPr>
      </p:pic>
      <p:sp>
        <p:nvSpPr>
          <p:cNvPr id="3" name="TextBox 2">
            <a:extLst>
              <a:ext uri="{FF2B5EF4-FFF2-40B4-BE49-F238E27FC236}">
                <a16:creationId xmlns:a16="http://schemas.microsoft.com/office/drawing/2014/main" id="{78B8E4B9-58B5-9847-A4C5-3EDB145D83F8}"/>
              </a:ext>
            </a:extLst>
          </p:cNvPr>
          <p:cNvSpPr txBox="1"/>
          <p:nvPr/>
        </p:nvSpPr>
        <p:spPr>
          <a:xfrm>
            <a:off x="673894" y="882829"/>
            <a:ext cx="10529888"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Also there many </a:t>
            </a:r>
            <a:r>
              <a:rPr lang="en-US" dirty="0" err="1">
                <a:latin typeface="Times New Roman" panose="02020603050405020304" pitchFamily="18" charset="0"/>
                <a:cs typeface="Times New Roman" panose="02020603050405020304" pitchFamily="18" charset="0"/>
              </a:rPr>
              <a:t>comparision</a:t>
            </a:r>
            <a:r>
              <a:rPr lang="en-US" dirty="0">
                <a:latin typeface="Times New Roman" panose="02020603050405020304" pitchFamily="18" charset="0"/>
                <a:cs typeface="Times New Roman" panose="02020603050405020304" pitchFamily="18" charset="0"/>
              </a:rPr>
              <a:t> operators like </a:t>
            </a:r>
          </a:p>
          <a:p>
            <a:r>
              <a:rPr lang="en-US" dirty="0">
                <a:latin typeface="Times New Roman" panose="02020603050405020304" pitchFamily="18" charset="0"/>
                <a:cs typeface="Times New Roman" panose="02020603050405020304" pitchFamily="18" charset="0"/>
              </a:rPr>
              <a:t>= Equal to, </a:t>
            </a:r>
            <a:r>
              <a:rPr lang="en-US" dirty="0">
                <a:latin typeface="Times New Roman" panose="02020603050405020304" pitchFamily="18" charset="0"/>
                <a:cs typeface="Times New Roman" panose="02020603050405020304" pitchFamily="18" charset="0"/>
                <a:sym typeface="Wingdings" pitchFamily="2" charset="2"/>
              </a:rPr>
              <a:t>&lt; = &gt; Null-safe equal to, &gt; greater than, &gt;= greater than or equal to, &lt; less than, &lt;= less than or equal to, &lt;&gt; Not equal to, != not equal to</a:t>
            </a:r>
            <a:endParaRPr lang="en-US" dirty="0">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BB5395B9-247D-5142-8DD6-B065692A18C6}"/>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Comparison</a:t>
            </a:r>
            <a:r>
              <a:rPr lang="en-US" dirty="0"/>
              <a:t>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482569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8D98D5-4306-BB42-8CDE-7AD0D4EF5F09}"/>
              </a:ext>
            </a:extLst>
          </p:cNvPr>
          <p:cNvSpPr txBox="1"/>
          <p:nvPr/>
        </p:nvSpPr>
        <p:spPr>
          <a:xfrm>
            <a:off x="115747" y="2326511"/>
            <a:ext cx="11956648"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Set 5</a:t>
            </a:r>
          </a:p>
        </p:txBody>
      </p:sp>
    </p:spTree>
    <p:extLst>
      <p:ext uri="{BB962C8B-B14F-4D97-AF65-F5344CB8AC3E}">
        <p14:creationId xmlns:p14="http://schemas.microsoft.com/office/powerpoint/2010/main" val="31227663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0C6D76-9C08-1247-B872-972B15F00CED}"/>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Joins</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5E7CB72-80D8-3044-AFF1-6C3C71D29764}"/>
              </a:ext>
            </a:extLst>
          </p:cNvPr>
          <p:cNvSpPr txBox="1"/>
          <p:nvPr/>
        </p:nvSpPr>
        <p:spPr>
          <a:xfrm>
            <a:off x="590309" y="542688"/>
            <a:ext cx="10995949" cy="286232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JOIN clause is used to combine rows from two or more tables, based on a related column between them.</a:t>
            </a:r>
          </a:p>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INNER JOIN keyword selects records that have matching values in both tables.</a:t>
            </a:r>
          </a:p>
          <a:p>
            <a:r>
              <a:rPr lang="en-US" dirty="0">
                <a:latin typeface="Times New Roman" panose="02020603050405020304" pitchFamily="18" charset="0"/>
                <a:cs typeface="Times New Roman" panose="02020603050405020304" pitchFamily="18" charset="0"/>
              </a:rPr>
              <a:t>The LEFT JOIN keyword returns all records from the left table , and the matched records from the right table. The result is NULL from the right side, if there is no match.</a:t>
            </a:r>
          </a:p>
          <a:p>
            <a:r>
              <a:rPr lang="en-US" dirty="0">
                <a:latin typeface="Times New Roman" panose="02020603050405020304" pitchFamily="18" charset="0"/>
                <a:cs typeface="Times New Roman" panose="02020603050405020304" pitchFamily="18" charset="0"/>
              </a:rPr>
              <a:t>The RIGHT JOIN keyword returns all records from the right table, and the matched records from the left table. The result is NULL from the left side, when there is no match.</a:t>
            </a:r>
          </a:p>
          <a:p>
            <a:r>
              <a:rPr lang="en-US" dirty="0">
                <a:latin typeface="Times New Roman" panose="02020603050405020304" pitchFamily="18" charset="0"/>
                <a:cs typeface="Times New Roman" panose="02020603050405020304" pitchFamily="18" charset="0"/>
              </a:rPr>
              <a:t>The FULL OUTER JOIN keyword return all records when there is a match in either left or right table records.</a:t>
            </a:r>
          </a:p>
          <a:p>
            <a:r>
              <a:rPr lang="en-US" dirty="0">
                <a:latin typeface="Times New Roman" panose="02020603050405020304" pitchFamily="18" charset="0"/>
                <a:cs typeface="Times New Roman" panose="02020603050405020304" pitchFamily="18" charset="0"/>
              </a:rPr>
              <a:t>The CROSS JOIN produces a result set which is the number of rows in the first table multiplied by the number of rows in the second table if no WHERE clause is used along with CROSS JOIN.</a:t>
            </a:r>
          </a:p>
        </p:txBody>
      </p:sp>
      <p:sp>
        <p:nvSpPr>
          <p:cNvPr id="4" name="TextBox 3">
            <a:extLst>
              <a:ext uri="{FF2B5EF4-FFF2-40B4-BE49-F238E27FC236}">
                <a16:creationId xmlns:a16="http://schemas.microsoft.com/office/drawing/2014/main" id="{3E7D982D-B64A-7F45-98B5-AE76A97900F8}"/>
              </a:ext>
            </a:extLst>
          </p:cNvPr>
          <p:cNvSpPr txBox="1"/>
          <p:nvPr/>
        </p:nvSpPr>
        <p:spPr>
          <a:xfrm>
            <a:off x="682906" y="3429000"/>
            <a:ext cx="349555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 In Logistics Database all the joins are used as follows:</a:t>
            </a:r>
          </a:p>
          <a:p>
            <a:endParaRPr lang="en-US" dirty="0"/>
          </a:p>
        </p:txBody>
      </p:sp>
      <p:pic>
        <p:nvPicPr>
          <p:cNvPr id="5" name="Picture 4">
            <a:extLst>
              <a:ext uri="{FF2B5EF4-FFF2-40B4-BE49-F238E27FC236}">
                <a16:creationId xmlns:a16="http://schemas.microsoft.com/office/drawing/2014/main" id="{81D35F98-81B6-FB45-BFA5-BBCE48B64DCC}"/>
              </a:ext>
            </a:extLst>
          </p:cNvPr>
          <p:cNvPicPr>
            <a:picLocks noChangeAspect="1"/>
          </p:cNvPicPr>
          <p:nvPr/>
        </p:nvPicPr>
        <p:blipFill>
          <a:blip r:embed="rId2"/>
          <a:stretch>
            <a:fillRect/>
          </a:stretch>
        </p:blipFill>
        <p:spPr>
          <a:xfrm>
            <a:off x="4303611" y="3452991"/>
            <a:ext cx="7494849" cy="3099964"/>
          </a:xfrm>
          <a:prstGeom prst="rect">
            <a:avLst/>
          </a:prstGeom>
        </p:spPr>
      </p:pic>
    </p:spTree>
    <p:extLst>
      <p:ext uri="{BB962C8B-B14F-4D97-AF65-F5344CB8AC3E}">
        <p14:creationId xmlns:p14="http://schemas.microsoft.com/office/powerpoint/2010/main" val="917047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7DE10D-3B2E-7846-AE75-4977C3C12F40}"/>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Joins</a:t>
            </a:r>
            <a:r>
              <a:rPr lang="en-US" dirty="0"/>
              <a:t> </a:t>
            </a:r>
            <a:endParaRPr 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37DFF8C1-26BE-F440-9C35-D2943CA55BDA}"/>
              </a:ext>
            </a:extLst>
          </p:cNvPr>
          <p:cNvPicPr>
            <a:picLocks noChangeAspect="1"/>
          </p:cNvPicPr>
          <p:nvPr/>
        </p:nvPicPr>
        <p:blipFill>
          <a:blip r:embed="rId2"/>
          <a:stretch>
            <a:fillRect/>
          </a:stretch>
        </p:blipFill>
        <p:spPr>
          <a:xfrm>
            <a:off x="165903" y="542688"/>
            <a:ext cx="6197600" cy="3129200"/>
          </a:xfrm>
          <a:prstGeom prst="rect">
            <a:avLst/>
          </a:prstGeom>
        </p:spPr>
      </p:pic>
      <p:pic>
        <p:nvPicPr>
          <p:cNvPr id="4" name="Picture 3">
            <a:extLst>
              <a:ext uri="{FF2B5EF4-FFF2-40B4-BE49-F238E27FC236}">
                <a16:creationId xmlns:a16="http://schemas.microsoft.com/office/drawing/2014/main" id="{DA4F0888-F8DE-1E46-9E07-28322FD98578}"/>
              </a:ext>
            </a:extLst>
          </p:cNvPr>
          <p:cNvPicPr>
            <a:picLocks noChangeAspect="1"/>
          </p:cNvPicPr>
          <p:nvPr/>
        </p:nvPicPr>
        <p:blipFill>
          <a:blip r:embed="rId3"/>
          <a:stretch>
            <a:fillRect/>
          </a:stretch>
        </p:blipFill>
        <p:spPr>
          <a:xfrm>
            <a:off x="6615733" y="658813"/>
            <a:ext cx="5207000" cy="3013075"/>
          </a:xfrm>
          <a:prstGeom prst="rect">
            <a:avLst/>
          </a:prstGeom>
        </p:spPr>
      </p:pic>
      <p:pic>
        <p:nvPicPr>
          <p:cNvPr id="5" name="Picture 4">
            <a:extLst>
              <a:ext uri="{FF2B5EF4-FFF2-40B4-BE49-F238E27FC236}">
                <a16:creationId xmlns:a16="http://schemas.microsoft.com/office/drawing/2014/main" id="{760CD461-DAF9-2049-BAD7-C85F6952F76C}"/>
              </a:ext>
            </a:extLst>
          </p:cNvPr>
          <p:cNvPicPr>
            <a:picLocks noChangeAspect="1"/>
          </p:cNvPicPr>
          <p:nvPr/>
        </p:nvPicPr>
        <p:blipFill>
          <a:blip r:embed="rId4"/>
          <a:stretch>
            <a:fillRect/>
          </a:stretch>
        </p:blipFill>
        <p:spPr>
          <a:xfrm>
            <a:off x="165903" y="3881437"/>
            <a:ext cx="5156200" cy="1752600"/>
          </a:xfrm>
          <a:prstGeom prst="rect">
            <a:avLst/>
          </a:prstGeom>
        </p:spPr>
      </p:pic>
      <p:pic>
        <p:nvPicPr>
          <p:cNvPr id="6" name="Picture 5">
            <a:extLst>
              <a:ext uri="{FF2B5EF4-FFF2-40B4-BE49-F238E27FC236}">
                <a16:creationId xmlns:a16="http://schemas.microsoft.com/office/drawing/2014/main" id="{8578DE90-ACA4-9C4C-B363-56FE8221E17D}"/>
              </a:ext>
            </a:extLst>
          </p:cNvPr>
          <p:cNvPicPr>
            <a:picLocks noChangeAspect="1"/>
          </p:cNvPicPr>
          <p:nvPr/>
        </p:nvPicPr>
        <p:blipFill>
          <a:blip r:embed="rId5"/>
          <a:stretch>
            <a:fillRect/>
          </a:stretch>
        </p:blipFill>
        <p:spPr>
          <a:xfrm>
            <a:off x="6363503" y="3881437"/>
            <a:ext cx="5207000" cy="2755901"/>
          </a:xfrm>
          <a:prstGeom prst="rect">
            <a:avLst/>
          </a:prstGeom>
        </p:spPr>
      </p:pic>
      <p:sp>
        <p:nvSpPr>
          <p:cNvPr id="7" name="TextBox 6">
            <a:extLst>
              <a:ext uri="{FF2B5EF4-FFF2-40B4-BE49-F238E27FC236}">
                <a16:creationId xmlns:a16="http://schemas.microsoft.com/office/drawing/2014/main" id="{C67F747E-7F0D-C34B-8EB8-5A212907496E}"/>
              </a:ext>
            </a:extLst>
          </p:cNvPr>
          <p:cNvSpPr txBox="1"/>
          <p:nvPr/>
        </p:nvSpPr>
        <p:spPr>
          <a:xfrm>
            <a:off x="165903" y="5872163"/>
            <a:ext cx="426322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Full Join is not supported in </a:t>
            </a:r>
            <a:r>
              <a:rPr lang="en-US" dirty="0" err="1">
                <a:latin typeface="Times New Roman" panose="02020603050405020304" pitchFamily="18" charset="0"/>
                <a:cs typeface="Times New Roman" panose="02020603050405020304" pitchFamily="18" charset="0"/>
              </a:rPr>
              <a:t>mysql</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7439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E4980ED-4853-784A-AC5A-82D562E99152}"/>
              </a:ext>
            </a:extLst>
          </p:cNvPr>
          <p:cNvSpPr txBox="1"/>
          <p:nvPr/>
        </p:nvSpPr>
        <p:spPr>
          <a:xfrm>
            <a:off x="104173" y="238185"/>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Some operations on Logistics Database using Joins</a:t>
            </a:r>
            <a:r>
              <a:rPr lang="en-US" dirty="0"/>
              <a:t> </a:t>
            </a:r>
            <a:endParaRPr lang="en-US" sz="2400" b="1"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ADE73741-0C33-DB40-8509-40C6BBC334E2}"/>
              </a:ext>
            </a:extLst>
          </p:cNvPr>
          <p:cNvPicPr>
            <a:picLocks noChangeAspect="1"/>
          </p:cNvPicPr>
          <p:nvPr/>
        </p:nvPicPr>
        <p:blipFill>
          <a:blip r:embed="rId2"/>
          <a:stretch>
            <a:fillRect/>
          </a:stretch>
        </p:blipFill>
        <p:spPr>
          <a:xfrm>
            <a:off x="352626" y="1569072"/>
            <a:ext cx="5290937" cy="4160215"/>
          </a:xfrm>
          <a:prstGeom prst="rect">
            <a:avLst/>
          </a:prstGeom>
        </p:spPr>
      </p:pic>
      <p:pic>
        <p:nvPicPr>
          <p:cNvPr id="4" name="Picture 3">
            <a:extLst>
              <a:ext uri="{FF2B5EF4-FFF2-40B4-BE49-F238E27FC236}">
                <a16:creationId xmlns:a16="http://schemas.microsoft.com/office/drawing/2014/main" id="{54774189-0944-9C4F-AB3E-CC6454965C45}"/>
              </a:ext>
            </a:extLst>
          </p:cNvPr>
          <p:cNvPicPr>
            <a:picLocks noChangeAspect="1"/>
          </p:cNvPicPr>
          <p:nvPr/>
        </p:nvPicPr>
        <p:blipFill>
          <a:blip r:embed="rId3"/>
          <a:stretch>
            <a:fillRect/>
          </a:stretch>
        </p:blipFill>
        <p:spPr>
          <a:xfrm>
            <a:off x="6065135" y="1569072"/>
            <a:ext cx="5743374" cy="4160215"/>
          </a:xfrm>
          <a:prstGeom prst="rect">
            <a:avLst/>
          </a:prstGeom>
        </p:spPr>
      </p:pic>
    </p:spTree>
    <p:extLst>
      <p:ext uri="{BB962C8B-B14F-4D97-AF65-F5344CB8AC3E}">
        <p14:creationId xmlns:p14="http://schemas.microsoft.com/office/powerpoint/2010/main" val="35576412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8D98D5-4306-BB42-8CDE-7AD0D4EF5F09}"/>
              </a:ext>
            </a:extLst>
          </p:cNvPr>
          <p:cNvSpPr txBox="1"/>
          <p:nvPr/>
        </p:nvSpPr>
        <p:spPr>
          <a:xfrm>
            <a:off x="115747" y="2326511"/>
            <a:ext cx="11956648"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Set 6</a:t>
            </a:r>
          </a:p>
        </p:txBody>
      </p:sp>
    </p:spTree>
    <p:extLst>
      <p:ext uri="{BB962C8B-B14F-4D97-AF65-F5344CB8AC3E}">
        <p14:creationId xmlns:p14="http://schemas.microsoft.com/office/powerpoint/2010/main" val="24133609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16C3C2-155F-D740-AD60-3F9C62DACD2C}"/>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Queries and </a:t>
            </a:r>
            <a:r>
              <a:rPr lang="en-US" sz="2400" b="1" dirty="0" err="1">
                <a:latin typeface="Times New Roman" panose="02020603050405020304" pitchFamily="18" charset="0"/>
                <a:cs typeface="Times New Roman" panose="02020603050405020304" pitchFamily="18" charset="0"/>
              </a:rPr>
              <a:t>SubQueries</a:t>
            </a:r>
            <a:r>
              <a:rPr lang="en-US" dirty="0"/>
              <a:t> </a:t>
            </a:r>
            <a:endParaRPr lang="en-US" sz="2400" b="1" dirty="0">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8366F43B-D047-CE49-B061-3CE0F3BBBEDB}"/>
              </a:ext>
            </a:extLst>
          </p:cNvPr>
          <p:cNvSpPr txBox="1"/>
          <p:nvPr/>
        </p:nvSpPr>
        <p:spPr>
          <a:xfrm>
            <a:off x="752354" y="775504"/>
            <a:ext cx="10914927"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subquery is a query within another query. The outer query is called as main query and inner query is called as subquery.</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Some of the queries and subqueries used in Logistics database are as follows:</a:t>
            </a:r>
          </a:p>
        </p:txBody>
      </p:sp>
      <p:pic>
        <p:nvPicPr>
          <p:cNvPr id="4" name="Picture 3">
            <a:extLst>
              <a:ext uri="{FF2B5EF4-FFF2-40B4-BE49-F238E27FC236}">
                <a16:creationId xmlns:a16="http://schemas.microsoft.com/office/drawing/2014/main" id="{DF5AB441-9989-0D44-968C-D871697FD47C}"/>
              </a:ext>
            </a:extLst>
          </p:cNvPr>
          <p:cNvPicPr>
            <a:picLocks noChangeAspect="1"/>
          </p:cNvPicPr>
          <p:nvPr/>
        </p:nvPicPr>
        <p:blipFill>
          <a:blip r:embed="rId2"/>
          <a:stretch>
            <a:fillRect/>
          </a:stretch>
        </p:blipFill>
        <p:spPr>
          <a:xfrm>
            <a:off x="761879" y="2208649"/>
            <a:ext cx="6718300" cy="3302000"/>
          </a:xfrm>
          <a:prstGeom prst="rect">
            <a:avLst/>
          </a:prstGeom>
        </p:spPr>
      </p:pic>
    </p:spTree>
    <p:extLst>
      <p:ext uri="{BB962C8B-B14F-4D97-AF65-F5344CB8AC3E}">
        <p14:creationId xmlns:p14="http://schemas.microsoft.com/office/powerpoint/2010/main" val="248357253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53D0A8-65B0-BC42-9570-E33404D156ED}"/>
              </a:ext>
            </a:extLst>
          </p:cNvPr>
          <p:cNvPicPr>
            <a:picLocks noChangeAspect="1"/>
          </p:cNvPicPr>
          <p:nvPr/>
        </p:nvPicPr>
        <p:blipFill>
          <a:blip r:embed="rId2"/>
          <a:stretch>
            <a:fillRect/>
          </a:stretch>
        </p:blipFill>
        <p:spPr>
          <a:xfrm>
            <a:off x="61913" y="1459707"/>
            <a:ext cx="5862637" cy="2425700"/>
          </a:xfrm>
          <a:prstGeom prst="rect">
            <a:avLst/>
          </a:prstGeom>
        </p:spPr>
      </p:pic>
      <p:pic>
        <p:nvPicPr>
          <p:cNvPr id="3" name="Picture 2">
            <a:extLst>
              <a:ext uri="{FF2B5EF4-FFF2-40B4-BE49-F238E27FC236}">
                <a16:creationId xmlns:a16="http://schemas.microsoft.com/office/drawing/2014/main" id="{F80CB182-1C57-BD42-9A58-784062D21ABD}"/>
              </a:ext>
            </a:extLst>
          </p:cNvPr>
          <p:cNvPicPr>
            <a:picLocks noChangeAspect="1"/>
          </p:cNvPicPr>
          <p:nvPr/>
        </p:nvPicPr>
        <p:blipFill>
          <a:blip r:embed="rId3"/>
          <a:stretch>
            <a:fillRect/>
          </a:stretch>
        </p:blipFill>
        <p:spPr>
          <a:xfrm>
            <a:off x="1714500" y="4341813"/>
            <a:ext cx="8420100" cy="2146300"/>
          </a:xfrm>
          <a:prstGeom prst="rect">
            <a:avLst/>
          </a:prstGeom>
        </p:spPr>
      </p:pic>
      <p:pic>
        <p:nvPicPr>
          <p:cNvPr id="4" name="Picture 3">
            <a:extLst>
              <a:ext uri="{FF2B5EF4-FFF2-40B4-BE49-F238E27FC236}">
                <a16:creationId xmlns:a16="http://schemas.microsoft.com/office/drawing/2014/main" id="{357FE1A6-CA8B-7644-B440-2D60B8EFEB66}"/>
              </a:ext>
            </a:extLst>
          </p:cNvPr>
          <p:cNvPicPr>
            <a:picLocks noChangeAspect="1"/>
          </p:cNvPicPr>
          <p:nvPr/>
        </p:nvPicPr>
        <p:blipFill>
          <a:blip r:embed="rId4"/>
          <a:stretch>
            <a:fillRect/>
          </a:stretch>
        </p:blipFill>
        <p:spPr>
          <a:xfrm>
            <a:off x="6134100" y="1612107"/>
            <a:ext cx="5862637" cy="2273300"/>
          </a:xfrm>
          <a:prstGeom prst="rect">
            <a:avLst/>
          </a:prstGeom>
        </p:spPr>
      </p:pic>
      <p:sp>
        <p:nvSpPr>
          <p:cNvPr id="5" name="TextBox 4">
            <a:extLst>
              <a:ext uri="{FF2B5EF4-FFF2-40B4-BE49-F238E27FC236}">
                <a16:creationId xmlns:a16="http://schemas.microsoft.com/office/drawing/2014/main" id="{D460D169-9576-5841-8CCD-05F884F9DDD8}"/>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Queries and </a:t>
            </a:r>
            <a:r>
              <a:rPr lang="en-US" sz="2400" b="1" dirty="0" err="1">
                <a:latin typeface="Times New Roman" panose="02020603050405020304" pitchFamily="18" charset="0"/>
                <a:cs typeface="Times New Roman" panose="02020603050405020304" pitchFamily="18" charset="0"/>
              </a:rPr>
              <a:t>SubQueries</a:t>
            </a:r>
            <a:r>
              <a:rPr lang="en-US" dirty="0"/>
              <a:t> </a:t>
            </a:r>
            <a:endParaRPr lang="en-US"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116093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CC358D8-2797-8A4E-95BB-6BA59ECFD275}"/>
              </a:ext>
            </a:extLst>
          </p:cNvPr>
          <p:cNvSpPr txBox="1"/>
          <p:nvPr/>
        </p:nvSpPr>
        <p:spPr>
          <a:xfrm>
            <a:off x="104172" y="104172"/>
            <a:ext cx="11945073"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Business Rules</a:t>
            </a:r>
          </a:p>
        </p:txBody>
      </p:sp>
      <p:sp>
        <p:nvSpPr>
          <p:cNvPr id="3" name="TextBox 2">
            <a:extLst>
              <a:ext uri="{FF2B5EF4-FFF2-40B4-BE49-F238E27FC236}">
                <a16:creationId xmlns:a16="http://schemas.microsoft.com/office/drawing/2014/main" id="{B95B29BB-7B9B-A84B-90F0-D41C3DC4781D}"/>
              </a:ext>
            </a:extLst>
          </p:cNvPr>
          <p:cNvSpPr txBox="1"/>
          <p:nvPr/>
        </p:nvSpPr>
        <p:spPr>
          <a:xfrm>
            <a:off x="798653" y="937549"/>
            <a:ext cx="10498238" cy="3139321"/>
          </a:xfrm>
          <a:prstGeom prst="rect">
            <a:avLst/>
          </a:prstGeom>
          <a:noFill/>
        </p:spPr>
        <p:txBody>
          <a:bodyPr wrap="square" rtlCol="0">
            <a:spAutoFit/>
          </a:bodyPr>
          <a:lstStyle/>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Customer or a Driver can have only one Address but an Address can belong to one or more Customers or Drivers.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Customer may book many Bookings but each Booking must be booked by only one Customer.</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Driver may be assigned many bookings but for each booking has only one driver.</a:t>
            </a:r>
          </a:p>
          <a:p>
            <a:pPr marL="285750" indent="-285750">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A booking is assigned only one Truck but a truck may be assigned to many bookings.</a:t>
            </a:r>
          </a:p>
          <a:p>
            <a:endParaRPr lang="en-US"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For each booking an invoice is generated and an invoice belongs to only one booking.</a:t>
            </a:r>
          </a:p>
          <a:p>
            <a:endParaRPr lang="en-US" dirty="0"/>
          </a:p>
        </p:txBody>
      </p:sp>
    </p:spTree>
    <p:extLst>
      <p:ext uri="{BB962C8B-B14F-4D97-AF65-F5344CB8AC3E}">
        <p14:creationId xmlns:p14="http://schemas.microsoft.com/office/powerpoint/2010/main" val="39992649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8D98D5-4306-BB42-8CDE-7AD0D4EF5F09}"/>
              </a:ext>
            </a:extLst>
          </p:cNvPr>
          <p:cNvSpPr txBox="1"/>
          <p:nvPr/>
        </p:nvSpPr>
        <p:spPr>
          <a:xfrm>
            <a:off x="115747" y="2326511"/>
            <a:ext cx="11956648"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Set 7</a:t>
            </a:r>
          </a:p>
        </p:txBody>
      </p:sp>
    </p:spTree>
    <p:extLst>
      <p:ext uri="{BB962C8B-B14F-4D97-AF65-F5344CB8AC3E}">
        <p14:creationId xmlns:p14="http://schemas.microsoft.com/office/powerpoint/2010/main" val="20722211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BA25111-773F-D548-94CF-3FDAE309E392}"/>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Privileges</a:t>
            </a:r>
          </a:p>
        </p:txBody>
      </p:sp>
      <p:sp>
        <p:nvSpPr>
          <p:cNvPr id="3" name="TextBox 2">
            <a:extLst>
              <a:ext uri="{FF2B5EF4-FFF2-40B4-BE49-F238E27FC236}">
                <a16:creationId xmlns:a16="http://schemas.microsoft.com/office/drawing/2014/main" id="{5F61EFFA-D306-C141-AF29-B6C79C110246}"/>
              </a:ext>
            </a:extLst>
          </p:cNvPr>
          <p:cNvSpPr txBox="1"/>
          <p:nvPr/>
        </p:nvSpPr>
        <p:spPr>
          <a:xfrm>
            <a:off x="414338" y="771525"/>
            <a:ext cx="11315700" cy="1754326"/>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Four Different users are created in Logistics Database and different </a:t>
            </a:r>
            <a:r>
              <a:rPr lang="en-US" dirty="0" err="1">
                <a:latin typeface="Times New Roman" panose="02020603050405020304" pitchFamily="18" charset="0"/>
                <a:cs typeface="Times New Roman" panose="02020603050405020304" pitchFamily="18" charset="0"/>
              </a:rPr>
              <a:t>priviliges</a:t>
            </a:r>
            <a:r>
              <a:rPr lang="en-US" dirty="0">
                <a:latin typeface="Times New Roman" panose="02020603050405020304" pitchFamily="18" charset="0"/>
                <a:cs typeface="Times New Roman" panose="02020603050405020304" pitchFamily="18" charset="0"/>
              </a:rPr>
              <a:t> are given to them.</a:t>
            </a:r>
          </a:p>
          <a:p>
            <a:endParaRPr lang="en-US" dirty="0">
              <a:latin typeface="Times New Roman" panose="02020603050405020304" pitchFamily="18" charset="0"/>
              <a:cs typeface="Times New Roman" panose="02020603050405020304" pitchFamily="18" charset="0"/>
            </a:endParaRPr>
          </a:p>
          <a:p>
            <a:r>
              <a:rPr lang="en-US" dirty="0" err="1">
                <a:latin typeface="Times New Roman" panose="02020603050405020304" pitchFamily="18" charset="0"/>
                <a:cs typeface="Times New Roman" panose="02020603050405020304" pitchFamily="18" charset="0"/>
              </a:rPr>
              <a:t>LogisticsAdmin</a:t>
            </a:r>
            <a:r>
              <a:rPr lang="en-US" dirty="0">
                <a:latin typeface="Times New Roman" panose="02020603050405020304" pitchFamily="18" charset="0"/>
                <a:cs typeface="Times New Roman" panose="02020603050405020304" pitchFamily="18" charset="0"/>
              </a:rPr>
              <a:t>: Has access on all the Logistics database.</a:t>
            </a:r>
          </a:p>
          <a:p>
            <a:r>
              <a:rPr lang="en-US" dirty="0" err="1">
                <a:latin typeface="Times New Roman" panose="02020603050405020304" pitchFamily="18" charset="0"/>
                <a:cs typeface="Times New Roman" panose="02020603050405020304" pitchFamily="18" charset="0"/>
              </a:rPr>
              <a:t>LogisticsDeveloper</a:t>
            </a:r>
            <a:r>
              <a:rPr lang="en-US" dirty="0">
                <a:latin typeface="Times New Roman" panose="02020603050405020304" pitchFamily="18" charset="0"/>
                <a:cs typeface="Times New Roman" panose="02020603050405020304" pitchFamily="18" charset="0"/>
              </a:rPr>
              <a:t>: Has all developer rights </a:t>
            </a:r>
            <a:r>
              <a:rPr lang="en-US" dirty="0" err="1">
                <a:latin typeface="Times New Roman" panose="02020603050405020304" pitchFamily="18" charset="0"/>
                <a:cs typeface="Times New Roman" panose="02020603050405020304" pitchFamily="18" charset="0"/>
              </a:rPr>
              <a:t>i.e</a:t>
            </a:r>
            <a:r>
              <a:rPr lang="en-US" dirty="0">
                <a:latin typeface="Times New Roman" panose="02020603050405020304" pitchFamily="18" charset="0"/>
                <a:cs typeface="Times New Roman" panose="02020603050405020304" pitchFamily="18" charset="0"/>
              </a:rPr>
              <a:t> to insert, select, update and delete on Logistics database.</a:t>
            </a:r>
          </a:p>
          <a:p>
            <a:r>
              <a:rPr lang="en-US" dirty="0" err="1">
                <a:latin typeface="Times New Roman" panose="02020603050405020304" pitchFamily="18" charset="0"/>
                <a:cs typeface="Times New Roman" panose="02020603050405020304" pitchFamily="18" charset="0"/>
              </a:rPr>
              <a:t>LogisticsTester</a:t>
            </a:r>
            <a:r>
              <a:rPr lang="en-US" dirty="0">
                <a:latin typeface="Times New Roman" panose="02020603050405020304" pitchFamily="18" charset="0"/>
                <a:cs typeface="Times New Roman" panose="02020603050405020304" pitchFamily="18" charset="0"/>
              </a:rPr>
              <a:t>: Has access for testing purpose to select and update on Logistics database.</a:t>
            </a:r>
          </a:p>
          <a:p>
            <a:r>
              <a:rPr lang="en-US" dirty="0" err="1">
                <a:latin typeface="Times New Roman" panose="02020603050405020304" pitchFamily="18" charset="0"/>
                <a:cs typeface="Times New Roman" panose="02020603050405020304" pitchFamily="18" charset="0"/>
              </a:rPr>
              <a:t>LogisticsUser</a:t>
            </a:r>
            <a:r>
              <a:rPr lang="en-US" dirty="0">
                <a:latin typeface="Times New Roman" panose="02020603050405020304" pitchFamily="18" charset="0"/>
                <a:cs typeface="Times New Roman" panose="02020603050405020304" pitchFamily="18" charset="0"/>
              </a:rPr>
              <a:t>: User is given access to only select booking and invoice tables in logistics.</a:t>
            </a:r>
          </a:p>
        </p:txBody>
      </p:sp>
      <p:sp>
        <p:nvSpPr>
          <p:cNvPr id="4" name="TextBox 3">
            <a:extLst>
              <a:ext uri="{FF2B5EF4-FFF2-40B4-BE49-F238E27FC236}">
                <a16:creationId xmlns:a16="http://schemas.microsoft.com/office/drawing/2014/main" id="{F247F276-BB85-2746-887B-2DF70983E279}"/>
              </a:ext>
            </a:extLst>
          </p:cNvPr>
          <p:cNvSpPr txBox="1"/>
          <p:nvPr/>
        </p:nvSpPr>
        <p:spPr>
          <a:xfrm>
            <a:off x="439838" y="2708476"/>
            <a:ext cx="3842795" cy="369332"/>
          </a:xfrm>
          <a:prstGeom prst="rect">
            <a:avLst/>
          </a:prstGeom>
          <a:noFill/>
        </p:spPr>
        <p:txBody>
          <a:bodyPr wrap="square" rtlCol="0">
            <a:spAutoFit/>
          </a:bodyPr>
          <a:lstStyle/>
          <a:p>
            <a:r>
              <a:rPr lang="en-US" dirty="0"/>
              <a:t>SQL coding given is provided as below:</a:t>
            </a:r>
          </a:p>
        </p:txBody>
      </p:sp>
      <p:pic>
        <p:nvPicPr>
          <p:cNvPr id="5" name="Picture 4">
            <a:extLst>
              <a:ext uri="{FF2B5EF4-FFF2-40B4-BE49-F238E27FC236}">
                <a16:creationId xmlns:a16="http://schemas.microsoft.com/office/drawing/2014/main" id="{9FFB7A43-56BA-C24E-9A15-672663ECABAA}"/>
              </a:ext>
            </a:extLst>
          </p:cNvPr>
          <p:cNvPicPr>
            <a:picLocks noChangeAspect="1"/>
          </p:cNvPicPr>
          <p:nvPr/>
        </p:nvPicPr>
        <p:blipFill>
          <a:blip r:embed="rId2"/>
          <a:stretch>
            <a:fillRect/>
          </a:stretch>
        </p:blipFill>
        <p:spPr>
          <a:xfrm>
            <a:off x="1870115" y="3077808"/>
            <a:ext cx="7340600" cy="3276600"/>
          </a:xfrm>
          <a:prstGeom prst="rect">
            <a:avLst/>
          </a:prstGeom>
        </p:spPr>
      </p:pic>
    </p:spTree>
    <p:extLst>
      <p:ext uri="{BB962C8B-B14F-4D97-AF65-F5344CB8AC3E}">
        <p14:creationId xmlns:p14="http://schemas.microsoft.com/office/powerpoint/2010/main" val="805669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D3566FD-1EF3-A14B-B91C-60D0D94A6E81}"/>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Privileges</a:t>
            </a:r>
          </a:p>
        </p:txBody>
      </p:sp>
      <p:pic>
        <p:nvPicPr>
          <p:cNvPr id="3" name="Picture 2">
            <a:extLst>
              <a:ext uri="{FF2B5EF4-FFF2-40B4-BE49-F238E27FC236}">
                <a16:creationId xmlns:a16="http://schemas.microsoft.com/office/drawing/2014/main" id="{24C439DD-8B99-9E4D-A758-46BD632F1E5F}"/>
              </a:ext>
            </a:extLst>
          </p:cNvPr>
          <p:cNvPicPr>
            <a:picLocks noChangeAspect="1"/>
          </p:cNvPicPr>
          <p:nvPr/>
        </p:nvPicPr>
        <p:blipFill>
          <a:blip r:embed="rId2"/>
          <a:stretch>
            <a:fillRect/>
          </a:stretch>
        </p:blipFill>
        <p:spPr>
          <a:xfrm>
            <a:off x="601965" y="673021"/>
            <a:ext cx="8913510" cy="2884567"/>
          </a:xfrm>
          <a:prstGeom prst="rect">
            <a:avLst/>
          </a:prstGeom>
        </p:spPr>
      </p:pic>
      <p:pic>
        <p:nvPicPr>
          <p:cNvPr id="4" name="Picture 3">
            <a:extLst>
              <a:ext uri="{FF2B5EF4-FFF2-40B4-BE49-F238E27FC236}">
                <a16:creationId xmlns:a16="http://schemas.microsoft.com/office/drawing/2014/main" id="{6BEB4936-00F1-8543-B579-A26C0DDD1631}"/>
              </a:ext>
            </a:extLst>
          </p:cNvPr>
          <p:cNvPicPr>
            <a:picLocks noChangeAspect="1"/>
          </p:cNvPicPr>
          <p:nvPr/>
        </p:nvPicPr>
        <p:blipFill>
          <a:blip r:embed="rId3"/>
          <a:stretch>
            <a:fillRect/>
          </a:stretch>
        </p:blipFill>
        <p:spPr>
          <a:xfrm>
            <a:off x="601965" y="3687921"/>
            <a:ext cx="7384748" cy="2884567"/>
          </a:xfrm>
          <a:prstGeom prst="rect">
            <a:avLst/>
          </a:prstGeom>
        </p:spPr>
      </p:pic>
    </p:spTree>
    <p:extLst>
      <p:ext uri="{BB962C8B-B14F-4D97-AF65-F5344CB8AC3E}">
        <p14:creationId xmlns:p14="http://schemas.microsoft.com/office/powerpoint/2010/main" val="14231018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AC56B6-7A52-4548-9478-5108B26EDEA3}"/>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Privileges</a:t>
            </a:r>
          </a:p>
        </p:txBody>
      </p:sp>
      <p:pic>
        <p:nvPicPr>
          <p:cNvPr id="3" name="Picture 2">
            <a:extLst>
              <a:ext uri="{FF2B5EF4-FFF2-40B4-BE49-F238E27FC236}">
                <a16:creationId xmlns:a16="http://schemas.microsoft.com/office/drawing/2014/main" id="{8B893605-743D-8244-B439-EDD1F3B65A23}"/>
              </a:ext>
            </a:extLst>
          </p:cNvPr>
          <p:cNvPicPr>
            <a:picLocks noChangeAspect="1"/>
          </p:cNvPicPr>
          <p:nvPr/>
        </p:nvPicPr>
        <p:blipFill>
          <a:blip r:embed="rId2"/>
          <a:stretch>
            <a:fillRect/>
          </a:stretch>
        </p:blipFill>
        <p:spPr>
          <a:xfrm>
            <a:off x="479424" y="674687"/>
            <a:ext cx="8607425" cy="2982913"/>
          </a:xfrm>
          <a:prstGeom prst="rect">
            <a:avLst/>
          </a:prstGeom>
        </p:spPr>
      </p:pic>
      <p:pic>
        <p:nvPicPr>
          <p:cNvPr id="4" name="Picture 3">
            <a:extLst>
              <a:ext uri="{FF2B5EF4-FFF2-40B4-BE49-F238E27FC236}">
                <a16:creationId xmlns:a16="http://schemas.microsoft.com/office/drawing/2014/main" id="{D2F6A896-918A-9A49-A8CF-4483DFDB9565}"/>
              </a:ext>
            </a:extLst>
          </p:cNvPr>
          <p:cNvPicPr>
            <a:picLocks noChangeAspect="1"/>
          </p:cNvPicPr>
          <p:nvPr/>
        </p:nvPicPr>
        <p:blipFill>
          <a:blip r:embed="rId3"/>
          <a:stretch>
            <a:fillRect/>
          </a:stretch>
        </p:blipFill>
        <p:spPr>
          <a:xfrm>
            <a:off x="4314825" y="4049713"/>
            <a:ext cx="7505700" cy="2133600"/>
          </a:xfrm>
          <a:prstGeom prst="rect">
            <a:avLst/>
          </a:prstGeom>
        </p:spPr>
      </p:pic>
      <p:sp>
        <p:nvSpPr>
          <p:cNvPr id="5" name="TextBox 4">
            <a:extLst>
              <a:ext uri="{FF2B5EF4-FFF2-40B4-BE49-F238E27FC236}">
                <a16:creationId xmlns:a16="http://schemas.microsoft.com/office/drawing/2014/main" id="{A448E48C-E7FE-4E43-B82B-B97B89193EEB}"/>
              </a:ext>
            </a:extLst>
          </p:cNvPr>
          <p:cNvSpPr txBox="1"/>
          <p:nvPr/>
        </p:nvSpPr>
        <p:spPr>
          <a:xfrm>
            <a:off x="342900" y="3957638"/>
            <a:ext cx="3600450"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can also remove the privileges from the user using REVOKE statement as shown:</a:t>
            </a:r>
          </a:p>
        </p:txBody>
      </p:sp>
    </p:spTree>
    <p:extLst>
      <p:ext uri="{BB962C8B-B14F-4D97-AF65-F5344CB8AC3E}">
        <p14:creationId xmlns:p14="http://schemas.microsoft.com/office/powerpoint/2010/main" val="3664647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264A16-DBAF-F44C-9441-3F2B86891E0A}"/>
              </a:ext>
            </a:extLst>
          </p:cNvPr>
          <p:cNvPicPr>
            <a:picLocks noChangeAspect="1"/>
          </p:cNvPicPr>
          <p:nvPr/>
        </p:nvPicPr>
        <p:blipFill>
          <a:blip r:embed="rId2"/>
          <a:stretch>
            <a:fillRect/>
          </a:stretch>
        </p:blipFill>
        <p:spPr>
          <a:xfrm>
            <a:off x="304097" y="1681163"/>
            <a:ext cx="11379200" cy="4948238"/>
          </a:xfrm>
          <a:prstGeom prst="rect">
            <a:avLst/>
          </a:prstGeom>
        </p:spPr>
      </p:pic>
      <p:sp>
        <p:nvSpPr>
          <p:cNvPr id="3" name="TextBox 2">
            <a:extLst>
              <a:ext uri="{FF2B5EF4-FFF2-40B4-BE49-F238E27FC236}">
                <a16:creationId xmlns:a16="http://schemas.microsoft.com/office/drawing/2014/main" id="{222A044F-7118-B341-B91E-93BBB85A9741}"/>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Privileges</a:t>
            </a:r>
          </a:p>
        </p:txBody>
      </p:sp>
      <p:sp>
        <p:nvSpPr>
          <p:cNvPr id="4" name="TextBox 3">
            <a:extLst>
              <a:ext uri="{FF2B5EF4-FFF2-40B4-BE49-F238E27FC236}">
                <a16:creationId xmlns:a16="http://schemas.microsoft.com/office/drawing/2014/main" id="{B649E980-87A0-5D4D-962E-477AE46C63AD}"/>
              </a:ext>
            </a:extLst>
          </p:cNvPr>
          <p:cNvSpPr txBox="1"/>
          <p:nvPr/>
        </p:nvSpPr>
        <p:spPr>
          <a:xfrm>
            <a:off x="414338" y="657225"/>
            <a:ext cx="1130141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When logged in as admin he has all the rights as shown below:</a:t>
            </a:r>
          </a:p>
        </p:txBody>
      </p:sp>
    </p:spTree>
    <p:extLst>
      <p:ext uri="{BB962C8B-B14F-4D97-AF65-F5344CB8AC3E}">
        <p14:creationId xmlns:p14="http://schemas.microsoft.com/office/powerpoint/2010/main" val="3852533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319665-9D97-0042-A047-CCA3FFB25A3B}"/>
              </a:ext>
            </a:extLst>
          </p:cNvPr>
          <p:cNvPicPr>
            <a:picLocks noChangeAspect="1"/>
          </p:cNvPicPr>
          <p:nvPr/>
        </p:nvPicPr>
        <p:blipFill>
          <a:blip r:embed="rId2"/>
          <a:stretch>
            <a:fillRect/>
          </a:stretch>
        </p:blipFill>
        <p:spPr>
          <a:xfrm>
            <a:off x="381000" y="1671638"/>
            <a:ext cx="11087100" cy="4914900"/>
          </a:xfrm>
          <a:prstGeom prst="rect">
            <a:avLst/>
          </a:prstGeom>
        </p:spPr>
      </p:pic>
      <p:sp>
        <p:nvSpPr>
          <p:cNvPr id="4" name="TextBox 3">
            <a:extLst>
              <a:ext uri="{FF2B5EF4-FFF2-40B4-BE49-F238E27FC236}">
                <a16:creationId xmlns:a16="http://schemas.microsoft.com/office/drawing/2014/main" id="{156D8198-F5E2-724B-B858-3E16BE4E6BAA}"/>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Privileges</a:t>
            </a:r>
          </a:p>
        </p:txBody>
      </p:sp>
      <p:sp>
        <p:nvSpPr>
          <p:cNvPr id="5" name="TextBox 4">
            <a:extLst>
              <a:ext uri="{FF2B5EF4-FFF2-40B4-BE49-F238E27FC236}">
                <a16:creationId xmlns:a16="http://schemas.microsoft.com/office/drawing/2014/main" id="{0941BE11-F56B-0240-BC8A-3B5C795683FC}"/>
              </a:ext>
            </a:extLst>
          </p:cNvPr>
          <p:cNvSpPr txBox="1"/>
          <p:nvPr/>
        </p:nvSpPr>
        <p:spPr>
          <a:xfrm>
            <a:off x="414338" y="657225"/>
            <a:ext cx="1130141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When logged in as developer he doesn’t have right to drop as shown below:</a:t>
            </a:r>
          </a:p>
        </p:txBody>
      </p:sp>
    </p:spTree>
    <p:extLst>
      <p:ext uri="{BB962C8B-B14F-4D97-AF65-F5344CB8AC3E}">
        <p14:creationId xmlns:p14="http://schemas.microsoft.com/office/powerpoint/2010/main" val="2068893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D119FD-D314-A943-865E-627254C25E1A}"/>
              </a:ext>
            </a:extLst>
          </p:cNvPr>
          <p:cNvPicPr>
            <a:picLocks noChangeAspect="1"/>
          </p:cNvPicPr>
          <p:nvPr/>
        </p:nvPicPr>
        <p:blipFill>
          <a:blip r:embed="rId2"/>
          <a:stretch>
            <a:fillRect/>
          </a:stretch>
        </p:blipFill>
        <p:spPr>
          <a:xfrm>
            <a:off x="279400" y="1844675"/>
            <a:ext cx="11633200" cy="4711700"/>
          </a:xfrm>
          <a:prstGeom prst="rect">
            <a:avLst/>
          </a:prstGeom>
        </p:spPr>
      </p:pic>
      <p:sp>
        <p:nvSpPr>
          <p:cNvPr id="3" name="TextBox 2">
            <a:extLst>
              <a:ext uri="{FF2B5EF4-FFF2-40B4-BE49-F238E27FC236}">
                <a16:creationId xmlns:a16="http://schemas.microsoft.com/office/drawing/2014/main" id="{A74AB97C-7581-0846-8C73-A3D938BF0830}"/>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Privileges</a:t>
            </a:r>
          </a:p>
        </p:txBody>
      </p:sp>
      <p:sp>
        <p:nvSpPr>
          <p:cNvPr id="4" name="TextBox 3">
            <a:extLst>
              <a:ext uri="{FF2B5EF4-FFF2-40B4-BE49-F238E27FC236}">
                <a16:creationId xmlns:a16="http://schemas.microsoft.com/office/drawing/2014/main" id="{04B26BE1-0215-2B44-A6BF-2286DFDC9981}"/>
              </a:ext>
            </a:extLst>
          </p:cNvPr>
          <p:cNvSpPr txBox="1"/>
          <p:nvPr/>
        </p:nvSpPr>
        <p:spPr>
          <a:xfrm>
            <a:off x="414429" y="824349"/>
            <a:ext cx="1130141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When logged in as tester he doesn’t have right to insert as shown below:</a:t>
            </a:r>
          </a:p>
        </p:txBody>
      </p:sp>
    </p:spTree>
    <p:extLst>
      <p:ext uri="{BB962C8B-B14F-4D97-AF65-F5344CB8AC3E}">
        <p14:creationId xmlns:p14="http://schemas.microsoft.com/office/powerpoint/2010/main" val="3952531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6919AA7-2841-4C45-BFB9-874788E5969E}"/>
              </a:ext>
            </a:extLst>
          </p:cNvPr>
          <p:cNvPicPr>
            <a:picLocks noChangeAspect="1"/>
          </p:cNvPicPr>
          <p:nvPr/>
        </p:nvPicPr>
        <p:blipFill>
          <a:blip r:embed="rId2"/>
          <a:stretch>
            <a:fillRect/>
          </a:stretch>
        </p:blipFill>
        <p:spPr>
          <a:xfrm>
            <a:off x="295275" y="1365250"/>
            <a:ext cx="11201400" cy="5270500"/>
          </a:xfrm>
          <a:prstGeom prst="rect">
            <a:avLst/>
          </a:prstGeom>
        </p:spPr>
      </p:pic>
      <p:sp>
        <p:nvSpPr>
          <p:cNvPr id="3" name="TextBox 2">
            <a:extLst>
              <a:ext uri="{FF2B5EF4-FFF2-40B4-BE49-F238E27FC236}">
                <a16:creationId xmlns:a16="http://schemas.microsoft.com/office/drawing/2014/main" id="{39EB57E1-ACA3-864B-9CD3-A08449088A7D}"/>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Privileges</a:t>
            </a:r>
          </a:p>
        </p:txBody>
      </p:sp>
      <p:sp>
        <p:nvSpPr>
          <p:cNvPr id="5" name="TextBox 4">
            <a:extLst>
              <a:ext uri="{FF2B5EF4-FFF2-40B4-BE49-F238E27FC236}">
                <a16:creationId xmlns:a16="http://schemas.microsoft.com/office/drawing/2014/main" id="{66FF16AD-C7D5-4643-BDFC-77F6BE7414AF}"/>
              </a:ext>
            </a:extLst>
          </p:cNvPr>
          <p:cNvSpPr txBox="1"/>
          <p:nvPr/>
        </p:nvSpPr>
        <p:spPr>
          <a:xfrm>
            <a:off x="414429" y="824349"/>
            <a:ext cx="11301412"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When logged in as user he doesn’t have right to select on customer table as shown below:</a:t>
            </a:r>
          </a:p>
        </p:txBody>
      </p:sp>
    </p:spTree>
    <p:extLst>
      <p:ext uri="{BB962C8B-B14F-4D97-AF65-F5344CB8AC3E}">
        <p14:creationId xmlns:p14="http://schemas.microsoft.com/office/powerpoint/2010/main" val="20358263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8D98D5-4306-BB42-8CDE-7AD0D4EF5F09}"/>
              </a:ext>
            </a:extLst>
          </p:cNvPr>
          <p:cNvSpPr txBox="1"/>
          <p:nvPr/>
        </p:nvSpPr>
        <p:spPr>
          <a:xfrm>
            <a:off x="115747" y="2326511"/>
            <a:ext cx="11956648"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Set 8</a:t>
            </a:r>
          </a:p>
        </p:txBody>
      </p:sp>
    </p:spTree>
    <p:extLst>
      <p:ext uri="{BB962C8B-B14F-4D97-AF65-F5344CB8AC3E}">
        <p14:creationId xmlns:p14="http://schemas.microsoft.com/office/powerpoint/2010/main" val="7337907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91C7043-C26B-684E-ABFC-EDAC04818B76}"/>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Stored Procedures</a:t>
            </a:r>
          </a:p>
        </p:txBody>
      </p:sp>
      <p:sp>
        <p:nvSpPr>
          <p:cNvPr id="3" name="TextBox 2">
            <a:extLst>
              <a:ext uri="{FF2B5EF4-FFF2-40B4-BE49-F238E27FC236}">
                <a16:creationId xmlns:a16="http://schemas.microsoft.com/office/drawing/2014/main" id="{98CD973E-9794-4047-8188-0F9D19F5E9D0}"/>
              </a:ext>
            </a:extLst>
          </p:cNvPr>
          <p:cNvSpPr txBox="1"/>
          <p:nvPr/>
        </p:nvSpPr>
        <p:spPr>
          <a:xfrm>
            <a:off x="462987" y="659757"/>
            <a:ext cx="11192719"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stored procedure is a prepared SQL code that you can save, so the code can be reused over and over again.</a:t>
            </a:r>
          </a:p>
          <a:p>
            <a:br>
              <a:rPr lang="en-US" dirty="0">
                <a:latin typeface="Times New Roman" panose="02020603050405020304" pitchFamily="18" charset="0"/>
                <a:cs typeface="Times New Roman" panose="02020603050405020304" pitchFamily="18" charset="0"/>
              </a:rPr>
            </a:br>
            <a:r>
              <a:rPr lang="en-US" dirty="0">
                <a:latin typeface="Times New Roman" panose="02020603050405020304" pitchFamily="18" charset="0"/>
                <a:cs typeface="Times New Roman" panose="02020603050405020304" pitchFamily="18" charset="0"/>
              </a:rPr>
              <a:t>The following stored procedures are used in Logistics Database:</a:t>
            </a:r>
          </a:p>
        </p:txBody>
      </p:sp>
      <p:pic>
        <p:nvPicPr>
          <p:cNvPr id="6" name="Picture 5">
            <a:extLst>
              <a:ext uri="{FF2B5EF4-FFF2-40B4-BE49-F238E27FC236}">
                <a16:creationId xmlns:a16="http://schemas.microsoft.com/office/drawing/2014/main" id="{36FBA664-75DB-5244-963F-01CB89B1AFE8}"/>
              </a:ext>
            </a:extLst>
          </p:cNvPr>
          <p:cNvPicPr>
            <a:picLocks noChangeAspect="1"/>
          </p:cNvPicPr>
          <p:nvPr/>
        </p:nvPicPr>
        <p:blipFill>
          <a:blip r:embed="rId2"/>
          <a:stretch>
            <a:fillRect/>
          </a:stretch>
        </p:blipFill>
        <p:spPr>
          <a:xfrm>
            <a:off x="462987" y="1890953"/>
            <a:ext cx="7747000" cy="3924300"/>
          </a:xfrm>
          <a:prstGeom prst="rect">
            <a:avLst/>
          </a:prstGeom>
        </p:spPr>
      </p:pic>
      <p:sp>
        <p:nvSpPr>
          <p:cNvPr id="7" name="TextBox 6">
            <a:extLst>
              <a:ext uri="{FF2B5EF4-FFF2-40B4-BE49-F238E27FC236}">
                <a16:creationId xmlns:a16="http://schemas.microsoft.com/office/drawing/2014/main" id="{A23992D4-D924-F447-A055-63690771F2D5}"/>
              </a:ext>
            </a:extLst>
          </p:cNvPr>
          <p:cNvSpPr txBox="1"/>
          <p:nvPr/>
        </p:nvSpPr>
        <p:spPr>
          <a:xfrm>
            <a:off x="8769631" y="1890953"/>
            <a:ext cx="3082845"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Procedure is used to find number of bookings with input as status value</a:t>
            </a:r>
          </a:p>
        </p:txBody>
      </p:sp>
    </p:spTree>
    <p:extLst>
      <p:ext uri="{BB962C8B-B14F-4D97-AF65-F5344CB8AC3E}">
        <p14:creationId xmlns:p14="http://schemas.microsoft.com/office/powerpoint/2010/main" val="1375427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8D98D5-4306-BB42-8CDE-7AD0D4EF5F09}"/>
              </a:ext>
            </a:extLst>
          </p:cNvPr>
          <p:cNvSpPr txBox="1"/>
          <p:nvPr/>
        </p:nvSpPr>
        <p:spPr>
          <a:xfrm>
            <a:off x="115747" y="2326511"/>
            <a:ext cx="11956648"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Set 1 &amp; Set2</a:t>
            </a:r>
          </a:p>
        </p:txBody>
      </p:sp>
    </p:spTree>
    <p:extLst>
      <p:ext uri="{BB962C8B-B14F-4D97-AF65-F5344CB8AC3E}">
        <p14:creationId xmlns:p14="http://schemas.microsoft.com/office/powerpoint/2010/main" val="41409673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DECAEDB-6543-844A-9C50-32B7A65C085D}"/>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Stored Procedures</a:t>
            </a:r>
          </a:p>
        </p:txBody>
      </p:sp>
      <p:pic>
        <p:nvPicPr>
          <p:cNvPr id="3" name="Picture 2">
            <a:extLst>
              <a:ext uri="{FF2B5EF4-FFF2-40B4-BE49-F238E27FC236}">
                <a16:creationId xmlns:a16="http://schemas.microsoft.com/office/drawing/2014/main" id="{41C46D5C-5055-4E43-82C6-F52D9BA5EE67}"/>
              </a:ext>
            </a:extLst>
          </p:cNvPr>
          <p:cNvPicPr>
            <a:picLocks noChangeAspect="1"/>
          </p:cNvPicPr>
          <p:nvPr/>
        </p:nvPicPr>
        <p:blipFill>
          <a:blip r:embed="rId2"/>
          <a:stretch>
            <a:fillRect/>
          </a:stretch>
        </p:blipFill>
        <p:spPr>
          <a:xfrm>
            <a:off x="246865" y="541139"/>
            <a:ext cx="8528492" cy="4086386"/>
          </a:xfrm>
          <a:prstGeom prst="rect">
            <a:avLst/>
          </a:prstGeom>
        </p:spPr>
      </p:pic>
      <p:pic>
        <p:nvPicPr>
          <p:cNvPr id="4" name="Picture 3">
            <a:extLst>
              <a:ext uri="{FF2B5EF4-FFF2-40B4-BE49-F238E27FC236}">
                <a16:creationId xmlns:a16="http://schemas.microsoft.com/office/drawing/2014/main" id="{FCC51F7A-0C68-784C-948E-B1472931E552}"/>
              </a:ext>
            </a:extLst>
          </p:cNvPr>
          <p:cNvPicPr>
            <a:picLocks noChangeAspect="1"/>
          </p:cNvPicPr>
          <p:nvPr/>
        </p:nvPicPr>
        <p:blipFill>
          <a:blip r:embed="rId3"/>
          <a:stretch>
            <a:fillRect/>
          </a:stretch>
        </p:blipFill>
        <p:spPr>
          <a:xfrm>
            <a:off x="6843712" y="4797425"/>
            <a:ext cx="4305300" cy="1778000"/>
          </a:xfrm>
          <a:prstGeom prst="rect">
            <a:avLst/>
          </a:prstGeom>
        </p:spPr>
      </p:pic>
      <p:sp>
        <p:nvSpPr>
          <p:cNvPr id="5" name="TextBox 4">
            <a:extLst>
              <a:ext uri="{FF2B5EF4-FFF2-40B4-BE49-F238E27FC236}">
                <a16:creationId xmlns:a16="http://schemas.microsoft.com/office/drawing/2014/main" id="{C89B15E5-81C1-7D4D-955D-EE4E46F0A5F0}"/>
              </a:ext>
            </a:extLst>
          </p:cNvPr>
          <p:cNvSpPr txBox="1"/>
          <p:nvPr/>
        </p:nvSpPr>
        <p:spPr>
          <a:xfrm>
            <a:off x="246865" y="4919241"/>
            <a:ext cx="6084487"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Procedure is used to find truck details given truck id as input and returns an error message if wrong input is given</a:t>
            </a:r>
          </a:p>
        </p:txBody>
      </p:sp>
    </p:spTree>
    <p:extLst>
      <p:ext uri="{BB962C8B-B14F-4D97-AF65-F5344CB8AC3E}">
        <p14:creationId xmlns:p14="http://schemas.microsoft.com/office/powerpoint/2010/main" val="22089944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D1C6941-45CA-C747-9E95-D3C09D211246}"/>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Stored Procedures</a:t>
            </a:r>
          </a:p>
        </p:txBody>
      </p:sp>
      <p:pic>
        <p:nvPicPr>
          <p:cNvPr id="3" name="Picture 2">
            <a:extLst>
              <a:ext uri="{FF2B5EF4-FFF2-40B4-BE49-F238E27FC236}">
                <a16:creationId xmlns:a16="http://schemas.microsoft.com/office/drawing/2014/main" id="{7585F322-10E8-164E-AF6A-BBB729C9461C}"/>
              </a:ext>
            </a:extLst>
          </p:cNvPr>
          <p:cNvPicPr>
            <a:picLocks noChangeAspect="1"/>
          </p:cNvPicPr>
          <p:nvPr/>
        </p:nvPicPr>
        <p:blipFill>
          <a:blip r:embed="rId2"/>
          <a:stretch>
            <a:fillRect/>
          </a:stretch>
        </p:blipFill>
        <p:spPr>
          <a:xfrm>
            <a:off x="573630" y="1495889"/>
            <a:ext cx="8559800" cy="4203700"/>
          </a:xfrm>
          <a:prstGeom prst="rect">
            <a:avLst/>
          </a:prstGeom>
        </p:spPr>
      </p:pic>
      <p:sp>
        <p:nvSpPr>
          <p:cNvPr id="4" name="TextBox 3">
            <a:extLst>
              <a:ext uri="{FF2B5EF4-FFF2-40B4-BE49-F238E27FC236}">
                <a16:creationId xmlns:a16="http://schemas.microsoft.com/office/drawing/2014/main" id="{6A31BC22-AE50-3B4A-A2B2-509FC2CC6342}"/>
              </a:ext>
            </a:extLst>
          </p:cNvPr>
          <p:cNvSpPr txBox="1"/>
          <p:nvPr/>
        </p:nvSpPr>
        <p:spPr>
          <a:xfrm>
            <a:off x="573630" y="776401"/>
            <a:ext cx="10329863"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Procedure returns customer state as output given customer id as input</a:t>
            </a:r>
          </a:p>
        </p:txBody>
      </p:sp>
    </p:spTree>
    <p:extLst>
      <p:ext uri="{BB962C8B-B14F-4D97-AF65-F5344CB8AC3E}">
        <p14:creationId xmlns:p14="http://schemas.microsoft.com/office/powerpoint/2010/main" val="211080771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8D98D5-4306-BB42-8CDE-7AD0D4EF5F09}"/>
              </a:ext>
            </a:extLst>
          </p:cNvPr>
          <p:cNvSpPr txBox="1"/>
          <p:nvPr/>
        </p:nvSpPr>
        <p:spPr>
          <a:xfrm>
            <a:off x="115747" y="2326511"/>
            <a:ext cx="11956648"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Set 9</a:t>
            </a:r>
          </a:p>
        </p:txBody>
      </p:sp>
    </p:spTree>
    <p:extLst>
      <p:ext uri="{BB962C8B-B14F-4D97-AF65-F5344CB8AC3E}">
        <p14:creationId xmlns:p14="http://schemas.microsoft.com/office/powerpoint/2010/main" val="6768973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E873734-1142-3549-A0E8-700AEC8936BF}"/>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Transactions</a:t>
            </a:r>
          </a:p>
        </p:txBody>
      </p:sp>
      <p:sp>
        <p:nvSpPr>
          <p:cNvPr id="3" name="TextBox 2">
            <a:extLst>
              <a:ext uri="{FF2B5EF4-FFF2-40B4-BE49-F238E27FC236}">
                <a16:creationId xmlns:a16="http://schemas.microsoft.com/office/drawing/2014/main" id="{E1B0A42B-23FC-F64C-873A-52019286468F}"/>
              </a:ext>
            </a:extLst>
          </p:cNvPr>
          <p:cNvSpPr txBox="1"/>
          <p:nvPr/>
        </p:nvSpPr>
        <p:spPr>
          <a:xfrm>
            <a:off x="416689" y="542688"/>
            <a:ext cx="11146420"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LOCK TABLES explicitly acquires table locks for the current client session. </a:t>
            </a:r>
          </a:p>
          <a:p>
            <a:r>
              <a:rPr lang="en-US" dirty="0">
                <a:latin typeface="Times New Roman" panose="02020603050405020304" pitchFamily="18" charset="0"/>
                <a:cs typeface="Times New Roman" panose="02020603050405020304" pitchFamily="18" charset="0"/>
              </a:rPr>
              <a:t>UNLOCK TABLES explicitly releases any table locks held by the current session.</a:t>
            </a:r>
          </a:p>
        </p:txBody>
      </p:sp>
      <p:pic>
        <p:nvPicPr>
          <p:cNvPr id="4" name="Picture 3">
            <a:extLst>
              <a:ext uri="{FF2B5EF4-FFF2-40B4-BE49-F238E27FC236}">
                <a16:creationId xmlns:a16="http://schemas.microsoft.com/office/drawing/2014/main" id="{6FAC9E70-8FF4-C642-91E4-D4E3E7CB4704}"/>
              </a:ext>
            </a:extLst>
          </p:cNvPr>
          <p:cNvPicPr>
            <a:picLocks noChangeAspect="1"/>
          </p:cNvPicPr>
          <p:nvPr/>
        </p:nvPicPr>
        <p:blipFill>
          <a:blip r:embed="rId2"/>
          <a:stretch>
            <a:fillRect/>
          </a:stretch>
        </p:blipFill>
        <p:spPr>
          <a:xfrm>
            <a:off x="489835" y="1327150"/>
            <a:ext cx="11150600" cy="4203700"/>
          </a:xfrm>
          <a:prstGeom prst="rect">
            <a:avLst/>
          </a:prstGeom>
        </p:spPr>
      </p:pic>
      <p:sp>
        <p:nvSpPr>
          <p:cNvPr id="5" name="TextBox 4">
            <a:extLst>
              <a:ext uri="{FF2B5EF4-FFF2-40B4-BE49-F238E27FC236}">
                <a16:creationId xmlns:a16="http://schemas.microsoft.com/office/drawing/2014/main" id="{5EAEDDFC-914D-F443-9273-3A0659736F45}"/>
              </a:ext>
            </a:extLst>
          </p:cNvPr>
          <p:cNvSpPr txBox="1"/>
          <p:nvPr/>
        </p:nvSpPr>
        <p:spPr>
          <a:xfrm>
            <a:off x="489835" y="5668981"/>
            <a:ext cx="11150600" cy="923330"/>
          </a:xfrm>
          <a:prstGeom prst="rect">
            <a:avLst/>
          </a:prstGeom>
          <a:noFill/>
        </p:spPr>
        <p:txBody>
          <a:bodyPr wrap="square" rtlCol="0">
            <a:spAutoFit/>
          </a:bodyPr>
          <a:lstStyle/>
          <a:p>
            <a:r>
              <a:rPr lang="en-US" dirty="0"/>
              <a:t>In the above example, Truck table in Logistics Database is locked for Read Privilege.</a:t>
            </a:r>
          </a:p>
          <a:p>
            <a:r>
              <a:rPr lang="en-US" dirty="0"/>
              <a:t>No other action can be performed on Truck other than select. Also no other action on any other table in Logistics can be done until UNLOCK TABLES is done</a:t>
            </a:r>
          </a:p>
        </p:txBody>
      </p:sp>
    </p:spTree>
    <p:extLst>
      <p:ext uri="{BB962C8B-B14F-4D97-AF65-F5344CB8AC3E}">
        <p14:creationId xmlns:p14="http://schemas.microsoft.com/office/powerpoint/2010/main" val="2268916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3380CC-BF32-B04F-A7CF-11060A060FAC}"/>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Transactions</a:t>
            </a:r>
          </a:p>
        </p:txBody>
      </p:sp>
      <p:sp>
        <p:nvSpPr>
          <p:cNvPr id="3" name="TextBox 2">
            <a:extLst>
              <a:ext uri="{FF2B5EF4-FFF2-40B4-BE49-F238E27FC236}">
                <a16:creationId xmlns:a16="http://schemas.microsoft.com/office/drawing/2014/main" id="{C70D4E6F-C658-2A41-9D4C-1C461C3F3A44}"/>
              </a:ext>
            </a:extLst>
          </p:cNvPr>
          <p:cNvSpPr txBox="1"/>
          <p:nvPr/>
        </p:nvSpPr>
        <p:spPr>
          <a:xfrm>
            <a:off x="393539" y="542688"/>
            <a:ext cx="11551534"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COMMIT statement in SQL ends a transaction within a database. It is used to permanently save any transaction into the database.</a:t>
            </a:r>
          </a:p>
          <a:p>
            <a:r>
              <a:rPr lang="en-US" dirty="0">
                <a:latin typeface="Times New Roman" panose="02020603050405020304" pitchFamily="18" charset="0"/>
                <a:cs typeface="Times New Roman" panose="02020603050405020304" pitchFamily="18" charset="0"/>
              </a:rPr>
              <a:t>In </a:t>
            </a:r>
            <a:r>
              <a:rPr lang="en-US" dirty="0" err="1">
                <a:latin typeface="Times New Roman" panose="02020603050405020304" pitchFamily="18" charset="0"/>
                <a:cs typeface="Times New Roman" panose="02020603050405020304" pitchFamily="18" charset="0"/>
              </a:rPr>
              <a:t>mysql</a:t>
            </a:r>
            <a:r>
              <a:rPr lang="en-US" dirty="0">
                <a:latin typeface="Times New Roman" panose="02020603050405020304" pitchFamily="18" charset="0"/>
                <a:cs typeface="Times New Roman" panose="02020603050405020304" pitchFamily="18" charset="0"/>
              </a:rPr>
              <a:t> database, there is an automatic commit. So, in the below example the </a:t>
            </a:r>
            <a:r>
              <a:rPr lang="en-US" dirty="0" err="1">
                <a:latin typeface="Times New Roman" panose="02020603050405020304" pitchFamily="18" charset="0"/>
                <a:cs typeface="Times New Roman" panose="02020603050405020304" pitchFamily="18" charset="0"/>
              </a:rPr>
              <a:t>autocommit</a:t>
            </a:r>
            <a:r>
              <a:rPr lang="en-US" dirty="0">
                <a:latin typeface="Times New Roman" panose="02020603050405020304" pitchFamily="18" charset="0"/>
                <a:cs typeface="Times New Roman" panose="02020603050405020304" pitchFamily="18" charset="0"/>
              </a:rPr>
              <a:t> is explicitly set to off to show the action of commit.</a:t>
            </a:r>
          </a:p>
        </p:txBody>
      </p:sp>
      <p:pic>
        <p:nvPicPr>
          <p:cNvPr id="4" name="Picture 3">
            <a:extLst>
              <a:ext uri="{FF2B5EF4-FFF2-40B4-BE49-F238E27FC236}">
                <a16:creationId xmlns:a16="http://schemas.microsoft.com/office/drawing/2014/main" id="{24FBEDF1-BE0C-1D49-A241-7EF310B2064B}"/>
              </a:ext>
            </a:extLst>
          </p:cNvPr>
          <p:cNvPicPr>
            <a:picLocks noChangeAspect="1"/>
          </p:cNvPicPr>
          <p:nvPr/>
        </p:nvPicPr>
        <p:blipFill>
          <a:blip r:embed="rId2"/>
          <a:stretch>
            <a:fillRect/>
          </a:stretch>
        </p:blipFill>
        <p:spPr>
          <a:xfrm>
            <a:off x="393539" y="2047448"/>
            <a:ext cx="6769100" cy="3594100"/>
          </a:xfrm>
          <a:prstGeom prst="rect">
            <a:avLst/>
          </a:prstGeom>
        </p:spPr>
      </p:pic>
      <p:sp>
        <p:nvSpPr>
          <p:cNvPr id="5" name="TextBox 4">
            <a:extLst>
              <a:ext uri="{FF2B5EF4-FFF2-40B4-BE49-F238E27FC236}">
                <a16:creationId xmlns:a16="http://schemas.microsoft.com/office/drawing/2014/main" id="{E114D367-BA32-BD47-8A1C-595D698EC777}"/>
              </a:ext>
            </a:extLst>
          </p:cNvPr>
          <p:cNvSpPr txBox="1"/>
          <p:nvPr/>
        </p:nvSpPr>
        <p:spPr>
          <a:xfrm>
            <a:off x="393539" y="5945980"/>
            <a:ext cx="8393274" cy="369332"/>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We can see the new value is inserted correctly into the database.</a:t>
            </a:r>
          </a:p>
        </p:txBody>
      </p:sp>
    </p:spTree>
    <p:extLst>
      <p:ext uri="{BB962C8B-B14F-4D97-AF65-F5344CB8AC3E}">
        <p14:creationId xmlns:p14="http://schemas.microsoft.com/office/powerpoint/2010/main" val="33384789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B9F68E-EF69-F34C-BBB9-6E67101EDF93}"/>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Transactions</a:t>
            </a:r>
          </a:p>
        </p:txBody>
      </p:sp>
      <p:sp>
        <p:nvSpPr>
          <p:cNvPr id="3" name="TextBox 2">
            <a:extLst>
              <a:ext uri="{FF2B5EF4-FFF2-40B4-BE49-F238E27FC236}">
                <a16:creationId xmlns:a16="http://schemas.microsoft.com/office/drawing/2014/main" id="{DD414822-1F00-394F-B92B-9DCA002BF0A0}"/>
              </a:ext>
            </a:extLst>
          </p:cNvPr>
          <p:cNvSpPr txBox="1"/>
          <p:nvPr/>
        </p:nvSpPr>
        <p:spPr>
          <a:xfrm>
            <a:off x="557213" y="657225"/>
            <a:ext cx="1102995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SAVEPOINT command is used to temporarily save a transaction so that you can rollback to that point whenever required.</a:t>
            </a:r>
          </a:p>
          <a:p>
            <a:r>
              <a:rPr lang="en-US" dirty="0">
                <a:latin typeface="Times New Roman" panose="02020603050405020304" pitchFamily="18" charset="0"/>
                <a:cs typeface="Times New Roman" panose="02020603050405020304" pitchFamily="18" charset="0"/>
              </a:rPr>
              <a:t>RIOLLBACK command restores the database to last </a:t>
            </a:r>
            <a:r>
              <a:rPr lang="en-US" dirty="0" err="1">
                <a:latin typeface="Times New Roman" panose="02020603050405020304" pitchFamily="18" charset="0"/>
                <a:cs typeface="Times New Roman" panose="02020603050405020304" pitchFamily="18" charset="0"/>
              </a:rPr>
              <a:t>commited</a:t>
            </a:r>
            <a:r>
              <a:rPr lang="en-US" dirty="0">
                <a:latin typeface="Times New Roman" panose="02020603050405020304" pitchFamily="18" charset="0"/>
                <a:cs typeface="Times New Roman" panose="02020603050405020304" pitchFamily="18" charset="0"/>
              </a:rPr>
              <a:t> state. It is also used with SAVEPOINT command to jump to a </a:t>
            </a:r>
            <a:r>
              <a:rPr lang="en-US" dirty="0" err="1">
                <a:latin typeface="Times New Roman" panose="02020603050405020304" pitchFamily="18" charset="0"/>
                <a:cs typeface="Times New Roman" panose="02020603050405020304" pitchFamily="18" charset="0"/>
              </a:rPr>
              <a:t>savepoint</a:t>
            </a:r>
            <a:r>
              <a:rPr lang="en-US" dirty="0">
                <a:latin typeface="Times New Roman" panose="02020603050405020304" pitchFamily="18" charset="0"/>
                <a:cs typeface="Times New Roman" panose="02020603050405020304" pitchFamily="18" charset="0"/>
              </a:rPr>
              <a:t> in an ongoing transaction</a:t>
            </a:r>
          </a:p>
        </p:txBody>
      </p:sp>
      <p:pic>
        <p:nvPicPr>
          <p:cNvPr id="4" name="Picture 3">
            <a:extLst>
              <a:ext uri="{FF2B5EF4-FFF2-40B4-BE49-F238E27FC236}">
                <a16:creationId xmlns:a16="http://schemas.microsoft.com/office/drawing/2014/main" id="{21A251E5-98AF-E04C-9C1E-4102BE388CB5}"/>
              </a:ext>
            </a:extLst>
          </p:cNvPr>
          <p:cNvPicPr>
            <a:picLocks noChangeAspect="1"/>
          </p:cNvPicPr>
          <p:nvPr/>
        </p:nvPicPr>
        <p:blipFill>
          <a:blip r:embed="rId2"/>
          <a:stretch>
            <a:fillRect/>
          </a:stretch>
        </p:blipFill>
        <p:spPr>
          <a:xfrm>
            <a:off x="557213" y="2386429"/>
            <a:ext cx="5329237" cy="3485734"/>
          </a:xfrm>
          <a:prstGeom prst="rect">
            <a:avLst/>
          </a:prstGeom>
        </p:spPr>
      </p:pic>
      <p:pic>
        <p:nvPicPr>
          <p:cNvPr id="5" name="Picture 4">
            <a:extLst>
              <a:ext uri="{FF2B5EF4-FFF2-40B4-BE49-F238E27FC236}">
                <a16:creationId xmlns:a16="http://schemas.microsoft.com/office/drawing/2014/main" id="{F08D7A9A-00A1-C540-B843-6F597B8AB488}"/>
              </a:ext>
            </a:extLst>
          </p:cNvPr>
          <p:cNvPicPr>
            <a:picLocks noChangeAspect="1"/>
          </p:cNvPicPr>
          <p:nvPr/>
        </p:nvPicPr>
        <p:blipFill>
          <a:blip r:embed="rId3"/>
          <a:stretch>
            <a:fillRect/>
          </a:stretch>
        </p:blipFill>
        <p:spPr>
          <a:xfrm>
            <a:off x="6096000" y="2329695"/>
            <a:ext cx="5816600" cy="3492500"/>
          </a:xfrm>
          <a:prstGeom prst="rect">
            <a:avLst/>
          </a:prstGeom>
        </p:spPr>
      </p:pic>
    </p:spTree>
    <p:extLst>
      <p:ext uri="{BB962C8B-B14F-4D97-AF65-F5344CB8AC3E}">
        <p14:creationId xmlns:p14="http://schemas.microsoft.com/office/powerpoint/2010/main" val="36919218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BDFFEB-3BFF-174B-946D-2CBF8E65071D}"/>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Transactions</a:t>
            </a:r>
          </a:p>
        </p:txBody>
      </p:sp>
      <p:pic>
        <p:nvPicPr>
          <p:cNvPr id="3" name="Picture 2">
            <a:extLst>
              <a:ext uri="{FF2B5EF4-FFF2-40B4-BE49-F238E27FC236}">
                <a16:creationId xmlns:a16="http://schemas.microsoft.com/office/drawing/2014/main" id="{D38425AD-02ED-5546-BD72-F5A4D3DDA7E9}"/>
              </a:ext>
            </a:extLst>
          </p:cNvPr>
          <p:cNvPicPr>
            <a:picLocks noChangeAspect="1"/>
          </p:cNvPicPr>
          <p:nvPr/>
        </p:nvPicPr>
        <p:blipFill>
          <a:blip r:embed="rId2"/>
          <a:stretch>
            <a:fillRect/>
          </a:stretch>
        </p:blipFill>
        <p:spPr>
          <a:xfrm>
            <a:off x="305604" y="698500"/>
            <a:ext cx="5740400" cy="2730500"/>
          </a:xfrm>
          <a:prstGeom prst="rect">
            <a:avLst/>
          </a:prstGeom>
        </p:spPr>
      </p:pic>
      <p:pic>
        <p:nvPicPr>
          <p:cNvPr id="4" name="Picture 3">
            <a:extLst>
              <a:ext uri="{FF2B5EF4-FFF2-40B4-BE49-F238E27FC236}">
                <a16:creationId xmlns:a16="http://schemas.microsoft.com/office/drawing/2014/main" id="{BC6FCF65-8198-9B4A-BEA4-E9B4150699C0}"/>
              </a:ext>
            </a:extLst>
          </p:cNvPr>
          <p:cNvPicPr>
            <a:picLocks noChangeAspect="1"/>
          </p:cNvPicPr>
          <p:nvPr/>
        </p:nvPicPr>
        <p:blipFill>
          <a:blip r:embed="rId3"/>
          <a:stretch>
            <a:fillRect/>
          </a:stretch>
        </p:blipFill>
        <p:spPr>
          <a:xfrm>
            <a:off x="305604" y="3949700"/>
            <a:ext cx="5549900" cy="2298700"/>
          </a:xfrm>
          <a:prstGeom prst="rect">
            <a:avLst/>
          </a:prstGeom>
        </p:spPr>
      </p:pic>
      <p:pic>
        <p:nvPicPr>
          <p:cNvPr id="5" name="Picture 4">
            <a:extLst>
              <a:ext uri="{FF2B5EF4-FFF2-40B4-BE49-F238E27FC236}">
                <a16:creationId xmlns:a16="http://schemas.microsoft.com/office/drawing/2014/main" id="{650653FF-5548-4E4C-9522-8DB1B3BBF60A}"/>
              </a:ext>
            </a:extLst>
          </p:cNvPr>
          <p:cNvPicPr>
            <a:picLocks noChangeAspect="1"/>
          </p:cNvPicPr>
          <p:nvPr/>
        </p:nvPicPr>
        <p:blipFill>
          <a:blip r:embed="rId4"/>
          <a:stretch>
            <a:fillRect/>
          </a:stretch>
        </p:blipFill>
        <p:spPr>
          <a:xfrm>
            <a:off x="6336497" y="3949700"/>
            <a:ext cx="5689600" cy="2209800"/>
          </a:xfrm>
          <a:prstGeom prst="rect">
            <a:avLst/>
          </a:prstGeom>
        </p:spPr>
      </p:pic>
      <p:sp>
        <p:nvSpPr>
          <p:cNvPr id="7" name="TextBox 6">
            <a:extLst>
              <a:ext uri="{FF2B5EF4-FFF2-40B4-BE49-F238E27FC236}">
                <a16:creationId xmlns:a16="http://schemas.microsoft.com/office/drawing/2014/main" id="{9D697ACE-A64A-EB44-9796-715BAB4C5389}"/>
              </a:ext>
            </a:extLst>
          </p:cNvPr>
          <p:cNvSpPr txBox="1"/>
          <p:nvPr/>
        </p:nvSpPr>
        <p:spPr>
          <a:xfrm>
            <a:off x="6528122" y="833377"/>
            <a:ext cx="4919240" cy="923330"/>
          </a:xfrm>
          <a:prstGeom prst="rect">
            <a:avLst/>
          </a:prstGeom>
          <a:noFill/>
        </p:spPr>
        <p:txBody>
          <a:bodyPr wrap="square" rtlCol="0">
            <a:spAutoFit/>
          </a:bodyPr>
          <a:lstStyle/>
          <a:p>
            <a:r>
              <a:rPr lang="en-US" dirty="0"/>
              <a:t>It is shown in the example that the value of </a:t>
            </a:r>
            <a:r>
              <a:rPr lang="en-US" dirty="0" err="1"/>
              <a:t>YearMade</a:t>
            </a:r>
            <a:r>
              <a:rPr lang="en-US" dirty="0"/>
              <a:t> is restored to the values as how they are at the mentioned </a:t>
            </a:r>
            <a:r>
              <a:rPr lang="en-US" dirty="0" err="1"/>
              <a:t>savepoint</a:t>
            </a:r>
            <a:endParaRPr lang="en-US" dirty="0"/>
          </a:p>
        </p:txBody>
      </p:sp>
    </p:spTree>
    <p:extLst>
      <p:ext uri="{BB962C8B-B14F-4D97-AF65-F5344CB8AC3E}">
        <p14:creationId xmlns:p14="http://schemas.microsoft.com/office/powerpoint/2010/main" val="22426799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8D98D5-4306-BB42-8CDE-7AD0D4EF5F09}"/>
              </a:ext>
            </a:extLst>
          </p:cNvPr>
          <p:cNvSpPr txBox="1"/>
          <p:nvPr/>
        </p:nvSpPr>
        <p:spPr>
          <a:xfrm>
            <a:off x="115747" y="2326511"/>
            <a:ext cx="11956648"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Set 10</a:t>
            </a:r>
          </a:p>
        </p:txBody>
      </p:sp>
    </p:spTree>
    <p:extLst>
      <p:ext uri="{BB962C8B-B14F-4D97-AF65-F5344CB8AC3E}">
        <p14:creationId xmlns:p14="http://schemas.microsoft.com/office/powerpoint/2010/main" val="2439178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53FCED-DEAE-2841-8D44-80E30D1F6B1C}"/>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Triggers</a:t>
            </a:r>
          </a:p>
        </p:txBody>
      </p:sp>
      <p:sp>
        <p:nvSpPr>
          <p:cNvPr id="3" name="TextBox 2">
            <a:extLst>
              <a:ext uri="{FF2B5EF4-FFF2-40B4-BE49-F238E27FC236}">
                <a16:creationId xmlns:a16="http://schemas.microsoft.com/office/drawing/2014/main" id="{4078D045-CC6F-8B4E-BFAF-2325A5749839}"/>
              </a:ext>
            </a:extLst>
          </p:cNvPr>
          <p:cNvSpPr txBox="1"/>
          <p:nvPr/>
        </p:nvSpPr>
        <p:spPr>
          <a:xfrm>
            <a:off x="648182" y="636608"/>
            <a:ext cx="10857053"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trigger is a stored procedure in database which automatically invokes whenever a special event in the database occurs. </a:t>
            </a:r>
          </a:p>
          <a:p>
            <a:r>
              <a:rPr lang="en-US" dirty="0">
                <a:latin typeface="Times New Roman" panose="02020603050405020304" pitchFamily="18" charset="0"/>
                <a:cs typeface="Times New Roman" panose="02020603050405020304" pitchFamily="18" charset="0"/>
              </a:rPr>
              <a:t>The following triggers are used in the Logistics Database:</a:t>
            </a:r>
          </a:p>
        </p:txBody>
      </p:sp>
      <p:pic>
        <p:nvPicPr>
          <p:cNvPr id="4" name="Picture 3">
            <a:extLst>
              <a:ext uri="{FF2B5EF4-FFF2-40B4-BE49-F238E27FC236}">
                <a16:creationId xmlns:a16="http://schemas.microsoft.com/office/drawing/2014/main" id="{8712EE52-5568-3A42-BC3A-FDD87E5A5959}"/>
              </a:ext>
            </a:extLst>
          </p:cNvPr>
          <p:cNvPicPr>
            <a:picLocks noChangeAspect="1"/>
          </p:cNvPicPr>
          <p:nvPr/>
        </p:nvPicPr>
        <p:blipFill>
          <a:blip r:embed="rId2"/>
          <a:stretch>
            <a:fillRect/>
          </a:stretch>
        </p:blipFill>
        <p:spPr>
          <a:xfrm>
            <a:off x="648182" y="1768158"/>
            <a:ext cx="6083300" cy="3746500"/>
          </a:xfrm>
          <a:prstGeom prst="rect">
            <a:avLst/>
          </a:prstGeom>
        </p:spPr>
      </p:pic>
      <p:sp>
        <p:nvSpPr>
          <p:cNvPr id="5" name="TextBox 4">
            <a:extLst>
              <a:ext uri="{FF2B5EF4-FFF2-40B4-BE49-F238E27FC236}">
                <a16:creationId xmlns:a16="http://schemas.microsoft.com/office/drawing/2014/main" id="{508A6E3E-2C8A-2442-84D1-2AAC37C1178D}"/>
              </a:ext>
            </a:extLst>
          </p:cNvPr>
          <p:cNvSpPr txBox="1"/>
          <p:nvPr/>
        </p:nvSpPr>
        <p:spPr>
          <a:xfrm>
            <a:off x="7115176" y="1653858"/>
            <a:ext cx="4743450"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is a Trigger for </a:t>
            </a:r>
            <a:r>
              <a:rPr lang="en-US" dirty="0" err="1">
                <a:latin typeface="Times New Roman" panose="02020603050405020304" pitchFamily="18" charset="0"/>
                <a:cs typeface="Times New Roman" panose="02020603050405020304" pitchFamily="18" charset="0"/>
              </a:rPr>
              <a:t>invoice_backup</a:t>
            </a:r>
            <a:r>
              <a:rPr lang="en-US" dirty="0">
                <a:latin typeface="Times New Roman" panose="02020603050405020304" pitchFamily="18" charset="0"/>
                <a:cs typeface="Times New Roman" panose="02020603050405020304" pitchFamily="18" charset="0"/>
              </a:rPr>
              <a:t> table in which values are inserted when any row is deleted from invoice</a:t>
            </a:r>
          </a:p>
          <a:p>
            <a:r>
              <a:rPr lang="en-US" dirty="0">
                <a:latin typeface="Times New Roman" panose="02020603050405020304" pitchFamily="18" charset="0"/>
                <a:cs typeface="Times New Roman" panose="02020603050405020304" pitchFamily="18" charset="0"/>
              </a:rPr>
              <a:t>It shows the data is inserted into </a:t>
            </a:r>
            <a:r>
              <a:rPr lang="en-US" dirty="0" err="1">
                <a:latin typeface="Times New Roman" panose="02020603050405020304" pitchFamily="18" charset="0"/>
                <a:cs typeface="Times New Roman" panose="02020603050405020304" pitchFamily="18" charset="0"/>
              </a:rPr>
              <a:t>invoice_backup</a:t>
            </a:r>
            <a:r>
              <a:rPr lang="en-US" dirty="0">
                <a:latin typeface="Times New Roman" panose="02020603050405020304" pitchFamily="18" charset="0"/>
                <a:cs typeface="Times New Roman" panose="02020603050405020304" pitchFamily="18" charset="0"/>
              </a:rPr>
              <a:t> when a record is deleted in </a:t>
            </a:r>
            <a:r>
              <a:rPr lang="en-US" dirty="0" err="1">
                <a:latin typeface="Times New Roman" panose="02020603050405020304" pitchFamily="18" charset="0"/>
                <a:cs typeface="Times New Roman" panose="02020603050405020304" pitchFamily="18" charset="0"/>
              </a:rPr>
              <a:t>InVoice</a:t>
            </a:r>
            <a:r>
              <a:rPr lang="en-US"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id="{81CFF855-F415-F44D-BAAD-DAF7A6DE95E3}"/>
              </a:ext>
            </a:extLst>
          </p:cNvPr>
          <p:cNvPicPr>
            <a:picLocks noChangeAspect="1"/>
          </p:cNvPicPr>
          <p:nvPr/>
        </p:nvPicPr>
        <p:blipFill>
          <a:blip r:embed="rId3"/>
          <a:stretch>
            <a:fillRect/>
          </a:stretch>
        </p:blipFill>
        <p:spPr>
          <a:xfrm>
            <a:off x="6969126" y="3429000"/>
            <a:ext cx="4889500" cy="2387600"/>
          </a:xfrm>
          <a:prstGeom prst="rect">
            <a:avLst/>
          </a:prstGeom>
        </p:spPr>
      </p:pic>
    </p:spTree>
    <p:extLst>
      <p:ext uri="{BB962C8B-B14F-4D97-AF65-F5344CB8AC3E}">
        <p14:creationId xmlns:p14="http://schemas.microsoft.com/office/powerpoint/2010/main" val="305869411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19BDE35-5B2F-A44F-9140-22FB62825E93}"/>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Triggers</a:t>
            </a:r>
          </a:p>
        </p:txBody>
      </p:sp>
      <p:pic>
        <p:nvPicPr>
          <p:cNvPr id="3" name="Picture 2">
            <a:extLst>
              <a:ext uri="{FF2B5EF4-FFF2-40B4-BE49-F238E27FC236}">
                <a16:creationId xmlns:a16="http://schemas.microsoft.com/office/drawing/2014/main" id="{551A7CD3-307F-A848-8351-C1F61B43F35D}"/>
              </a:ext>
            </a:extLst>
          </p:cNvPr>
          <p:cNvPicPr>
            <a:picLocks noChangeAspect="1"/>
          </p:cNvPicPr>
          <p:nvPr/>
        </p:nvPicPr>
        <p:blipFill>
          <a:blip r:embed="rId2"/>
          <a:stretch>
            <a:fillRect/>
          </a:stretch>
        </p:blipFill>
        <p:spPr>
          <a:xfrm>
            <a:off x="454226" y="728426"/>
            <a:ext cx="5166308" cy="4029312"/>
          </a:xfrm>
          <a:prstGeom prst="rect">
            <a:avLst/>
          </a:prstGeom>
        </p:spPr>
      </p:pic>
      <p:pic>
        <p:nvPicPr>
          <p:cNvPr id="4" name="Picture 3">
            <a:extLst>
              <a:ext uri="{FF2B5EF4-FFF2-40B4-BE49-F238E27FC236}">
                <a16:creationId xmlns:a16="http://schemas.microsoft.com/office/drawing/2014/main" id="{C16F3372-715B-2147-9A10-D7A0CC5ED95A}"/>
              </a:ext>
            </a:extLst>
          </p:cNvPr>
          <p:cNvPicPr>
            <a:picLocks noChangeAspect="1"/>
          </p:cNvPicPr>
          <p:nvPr/>
        </p:nvPicPr>
        <p:blipFill>
          <a:blip r:embed="rId3"/>
          <a:stretch>
            <a:fillRect/>
          </a:stretch>
        </p:blipFill>
        <p:spPr>
          <a:xfrm>
            <a:off x="5625297" y="3726816"/>
            <a:ext cx="6400800" cy="2679700"/>
          </a:xfrm>
          <a:prstGeom prst="rect">
            <a:avLst/>
          </a:prstGeom>
        </p:spPr>
      </p:pic>
      <p:sp>
        <p:nvSpPr>
          <p:cNvPr id="5" name="TextBox 4">
            <a:extLst>
              <a:ext uri="{FF2B5EF4-FFF2-40B4-BE49-F238E27FC236}">
                <a16:creationId xmlns:a16="http://schemas.microsoft.com/office/drawing/2014/main" id="{E08E10E1-A495-6F43-A967-058C34C82F04}"/>
              </a:ext>
            </a:extLst>
          </p:cNvPr>
          <p:cNvSpPr txBox="1"/>
          <p:nvPr/>
        </p:nvSpPr>
        <p:spPr>
          <a:xfrm>
            <a:off x="7115176" y="1653858"/>
            <a:ext cx="4743450" cy="1477328"/>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is a Trigger for </a:t>
            </a:r>
            <a:r>
              <a:rPr lang="en-US" dirty="0" err="1">
                <a:latin typeface="Times New Roman" panose="02020603050405020304" pitchFamily="18" charset="0"/>
                <a:cs typeface="Times New Roman" panose="02020603050405020304" pitchFamily="18" charset="0"/>
              </a:rPr>
              <a:t>customer_log</a:t>
            </a:r>
            <a:r>
              <a:rPr lang="en-US" dirty="0">
                <a:latin typeface="Times New Roman" panose="02020603050405020304" pitchFamily="18" charset="0"/>
                <a:cs typeface="Times New Roman" panose="02020603050405020304" pitchFamily="18" charset="0"/>
              </a:rPr>
              <a:t> table in which values are inserted when any row is updated from customer.</a:t>
            </a:r>
          </a:p>
          <a:p>
            <a:r>
              <a:rPr lang="en-US" dirty="0">
                <a:latin typeface="Times New Roman" panose="02020603050405020304" pitchFamily="18" charset="0"/>
                <a:cs typeface="Times New Roman" panose="02020603050405020304" pitchFamily="18" charset="0"/>
              </a:rPr>
              <a:t>It shows the data is inserted into </a:t>
            </a:r>
            <a:r>
              <a:rPr lang="en-US" dirty="0" err="1">
                <a:latin typeface="Times New Roman" panose="02020603050405020304" pitchFamily="18" charset="0"/>
                <a:cs typeface="Times New Roman" panose="02020603050405020304" pitchFamily="18" charset="0"/>
              </a:rPr>
              <a:t>customer_log</a:t>
            </a:r>
            <a:r>
              <a:rPr lang="en-US" dirty="0">
                <a:latin typeface="Times New Roman" panose="02020603050405020304" pitchFamily="18" charset="0"/>
                <a:cs typeface="Times New Roman" panose="02020603050405020304" pitchFamily="18" charset="0"/>
              </a:rPr>
              <a:t> when a record is updated in Customer.</a:t>
            </a:r>
          </a:p>
        </p:txBody>
      </p:sp>
    </p:spTree>
    <p:extLst>
      <p:ext uri="{BB962C8B-B14F-4D97-AF65-F5344CB8AC3E}">
        <p14:creationId xmlns:p14="http://schemas.microsoft.com/office/powerpoint/2010/main" val="1450649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430615E-9AD7-9347-BC5A-CE41E138A3FE}"/>
              </a:ext>
            </a:extLst>
          </p:cNvPr>
          <p:cNvSpPr txBox="1"/>
          <p:nvPr/>
        </p:nvSpPr>
        <p:spPr>
          <a:xfrm>
            <a:off x="138896" y="115747"/>
            <a:ext cx="11875626"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Create Database</a:t>
            </a:r>
          </a:p>
        </p:txBody>
      </p:sp>
      <p:sp>
        <p:nvSpPr>
          <p:cNvPr id="3" name="TextBox 2">
            <a:extLst>
              <a:ext uri="{FF2B5EF4-FFF2-40B4-BE49-F238E27FC236}">
                <a16:creationId xmlns:a16="http://schemas.microsoft.com/office/drawing/2014/main" id="{45DE568F-4C57-074C-BA6E-967E21BFD8AA}"/>
              </a:ext>
            </a:extLst>
          </p:cNvPr>
          <p:cNvSpPr txBox="1"/>
          <p:nvPr/>
        </p:nvSpPr>
        <p:spPr>
          <a:xfrm>
            <a:off x="763929" y="577412"/>
            <a:ext cx="739622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CREATE DATABASE statement is used to create a new SQL database.</a:t>
            </a:r>
          </a:p>
          <a:p>
            <a:r>
              <a:rPr lang="en-US" dirty="0">
                <a:latin typeface="Times New Roman" panose="02020603050405020304" pitchFamily="18" charset="0"/>
                <a:cs typeface="Times New Roman" panose="02020603050405020304" pitchFamily="18" charset="0"/>
              </a:rPr>
              <a:t>The DROP DATABASE statement is used to drop an existing SQL database.</a:t>
            </a:r>
          </a:p>
        </p:txBody>
      </p:sp>
      <p:pic>
        <p:nvPicPr>
          <p:cNvPr id="6" name="Picture 5">
            <a:extLst>
              <a:ext uri="{FF2B5EF4-FFF2-40B4-BE49-F238E27FC236}">
                <a16:creationId xmlns:a16="http://schemas.microsoft.com/office/drawing/2014/main" id="{F8287683-3A14-8749-BE0C-85D10931AB36}"/>
              </a:ext>
            </a:extLst>
          </p:cNvPr>
          <p:cNvPicPr>
            <a:picLocks noChangeAspect="1"/>
          </p:cNvPicPr>
          <p:nvPr/>
        </p:nvPicPr>
        <p:blipFill>
          <a:blip r:embed="rId2"/>
          <a:stretch>
            <a:fillRect/>
          </a:stretch>
        </p:blipFill>
        <p:spPr>
          <a:xfrm>
            <a:off x="763929" y="1406265"/>
            <a:ext cx="11061700" cy="2540000"/>
          </a:xfrm>
          <a:prstGeom prst="rect">
            <a:avLst/>
          </a:prstGeom>
        </p:spPr>
      </p:pic>
      <p:pic>
        <p:nvPicPr>
          <p:cNvPr id="8" name="Picture 7">
            <a:extLst>
              <a:ext uri="{FF2B5EF4-FFF2-40B4-BE49-F238E27FC236}">
                <a16:creationId xmlns:a16="http://schemas.microsoft.com/office/drawing/2014/main" id="{D52911BD-F293-DC41-9629-2E1434876879}"/>
              </a:ext>
            </a:extLst>
          </p:cNvPr>
          <p:cNvPicPr>
            <a:picLocks noChangeAspect="1"/>
          </p:cNvPicPr>
          <p:nvPr/>
        </p:nvPicPr>
        <p:blipFill>
          <a:blip r:embed="rId3"/>
          <a:stretch>
            <a:fillRect/>
          </a:stretch>
        </p:blipFill>
        <p:spPr>
          <a:xfrm>
            <a:off x="763928" y="4226185"/>
            <a:ext cx="9765959" cy="2451100"/>
          </a:xfrm>
          <a:prstGeom prst="rect">
            <a:avLst/>
          </a:prstGeom>
        </p:spPr>
      </p:pic>
    </p:spTree>
    <p:extLst>
      <p:ext uri="{BB962C8B-B14F-4D97-AF65-F5344CB8AC3E}">
        <p14:creationId xmlns:p14="http://schemas.microsoft.com/office/powerpoint/2010/main" val="77828962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C366333-3342-8949-AFBC-4238385FF743}"/>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Triggers</a:t>
            </a:r>
          </a:p>
        </p:txBody>
      </p:sp>
      <p:pic>
        <p:nvPicPr>
          <p:cNvPr id="3" name="Picture 2">
            <a:extLst>
              <a:ext uri="{FF2B5EF4-FFF2-40B4-BE49-F238E27FC236}">
                <a16:creationId xmlns:a16="http://schemas.microsoft.com/office/drawing/2014/main" id="{E41AEEB5-75F6-294F-8211-A77BF5A4A197}"/>
              </a:ext>
            </a:extLst>
          </p:cNvPr>
          <p:cNvPicPr>
            <a:picLocks noChangeAspect="1"/>
          </p:cNvPicPr>
          <p:nvPr/>
        </p:nvPicPr>
        <p:blipFill>
          <a:blip r:embed="rId2"/>
          <a:stretch>
            <a:fillRect/>
          </a:stretch>
        </p:blipFill>
        <p:spPr>
          <a:xfrm>
            <a:off x="354475" y="808761"/>
            <a:ext cx="4533900" cy="3213100"/>
          </a:xfrm>
          <a:prstGeom prst="rect">
            <a:avLst/>
          </a:prstGeom>
        </p:spPr>
      </p:pic>
      <p:pic>
        <p:nvPicPr>
          <p:cNvPr id="4" name="Picture 3">
            <a:extLst>
              <a:ext uri="{FF2B5EF4-FFF2-40B4-BE49-F238E27FC236}">
                <a16:creationId xmlns:a16="http://schemas.microsoft.com/office/drawing/2014/main" id="{D1B201BD-36A4-684F-8B1D-44CD681C75E4}"/>
              </a:ext>
            </a:extLst>
          </p:cNvPr>
          <p:cNvPicPr>
            <a:picLocks noChangeAspect="1"/>
          </p:cNvPicPr>
          <p:nvPr/>
        </p:nvPicPr>
        <p:blipFill>
          <a:blip r:embed="rId3"/>
          <a:stretch>
            <a:fillRect/>
          </a:stretch>
        </p:blipFill>
        <p:spPr>
          <a:xfrm>
            <a:off x="354475" y="4170363"/>
            <a:ext cx="9232900" cy="2489200"/>
          </a:xfrm>
          <a:prstGeom prst="rect">
            <a:avLst/>
          </a:prstGeom>
        </p:spPr>
      </p:pic>
      <p:sp>
        <p:nvSpPr>
          <p:cNvPr id="5" name="TextBox 4">
            <a:extLst>
              <a:ext uri="{FF2B5EF4-FFF2-40B4-BE49-F238E27FC236}">
                <a16:creationId xmlns:a16="http://schemas.microsoft.com/office/drawing/2014/main" id="{E3941DDE-6260-024F-BA2A-E9572964A85E}"/>
              </a:ext>
            </a:extLst>
          </p:cNvPr>
          <p:cNvSpPr txBox="1"/>
          <p:nvPr/>
        </p:nvSpPr>
        <p:spPr>
          <a:xfrm>
            <a:off x="6096000" y="953857"/>
            <a:ext cx="5334000" cy="1200329"/>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is a Trigger for </a:t>
            </a:r>
            <a:r>
              <a:rPr lang="en-US" dirty="0" err="1">
                <a:latin typeface="Times New Roman" panose="02020603050405020304" pitchFamily="18" charset="0"/>
                <a:cs typeface="Times New Roman" panose="02020603050405020304" pitchFamily="18" charset="0"/>
              </a:rPr>
              <a:t>est_bill</a:t>
            </a:r>
            <a:r>
              <a:rPr lang="en-US" dirty="0">
                <a:latin typeface="Times New Roman" panose="02020603050405020304" pitchFamily="18" charset="0"/>
                <a:cs typeface="Times New Roman" panose="02020603050405020304" pitchFamily="18" charset="0"/>
              </a:rPr>
              <a:t> table in which values are inserted when any row is inserted in Booking.</a:t>
            </a:r>
          </a:p>
          <a:p>
            <a:r>
              <a:rPr lang="en-US" dirty="0">
                <a:latin typeface="Times New Roman" panose="02020603050405020304" pitchFamily="18" charset="0"/>
                <a:cs typeface="Times New Roman" panose="02020603050405020304" pitchFamily="18" charset="0"/>
              </a:rPr>
              <a:t>It shows the data is inserted into </a:t>
            </a:r>
            <a:r>
              <a:rPr lang="en-US" dirty="0" err="1">
                <a:latin typeface="Times New Roman" panose="02020603050405020304" pitchFamily="18" charset="0"/>
                <a:cs typeface="Times New Roman" panose="02020603050405020304" pitchFamily="18" charset="0"/>
              </a:rPr>
              <a:t>est_bill</a:t>
            </a:r>
            <a:r>
              <a:rPr lang="en-US" dirty="0">
                <a:latin typeface="Times New Roman" panose="02020603050405020304" pitchFamily="18" charset="0"/>
                <a:cs typeface="Times New Roman" panose="02020603050405020304" pitchFamily="18" charset="0"/>
              </a:rPr>
              <a:t> when a record is inserted in Booking.</a:t>
            </a:r>
          </a:p>
        </p:txBody>
      </p:sp>
    </p:spTree>
    <p:extLst>
      <p:ext uri="{BB962C8B-B14F-4D97-AF65-F5344CB8AC3E}">
        <p14:creationId xmlns:p14="http://schemas.microsoft.com/office/powerpoint/2010/main" val="189839417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58D98D5-4306-BB42-8CDE-7AD0D4EF5F09}"/>
              </a:ext>
            </a:extLst>
          </p:cNvPr>
          <p:cNvSpPr txBox="1"/>
          <p:nvPr/>
        </p:nvSpPr>
        <p:spPr>
          <a:xfrm>
            <a:off x="115747" y="2326511"/>
            <a:ext cx="11956648" cy="1015663"/>
          </a:xfrm>
          <a:prstGeom prst="rect">
            <a:avLst/>
          </a:prstGeom>
          <a:noFill/>
        </p:spPr>
        <p:txBody>
          <a:bodyPr wrap="square" rtlCol="0">
            <a:spAutoFit/>
          </a:bodyPr>
          <a:lstStyle/>
          <a:p>
            <a:pPr algn="ctr"/>
            <a:r>
              <a:rPr lang="en-US" sz="6000" dirty="0">
                <a:latin typeface="Times New Roman" panose="02020603050405020304" pitchFamily="18" charset="0"/>
                <a:cs typeface="Times New Roman" panose="02020603050405020304" pitchFamily="18" charset="0"/>
              </a:rPr>
              <a:t>Set 11</a:t>
            </a:r>
          </a:p>
        </p:txBody>
      </p:sp>
    </p:spTree>
    <p:extLst>
      <p:ext uri="{BB962C8B-B14F-4D97-AF65-F5344CB8AC3E}">
        <p14:creationId xmlns:p14="http://schemas.microsoft.com/office/powerpoint/2010/main" val="14081449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554C2E8-ABA3-AE4F-809D-91F1E036B244}"/>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Views</a:t>
            </a:r>
          </a:p>
        </p:txBody>
      </p:sp>
      <p:sp>
        <p:nvSpPr>
          <p:cNvPr id="3" name="TextBox 2">
            <a:extLst>
              <a:ext uri="{FF2B5EF4-FFF2-40B4-BE49-F238E27FC236}">
                <a16:creationId xmlns:a16="http://schemas.microsoft.com/office/drawing/2014/main" id="{7D803CDE-938A-F948-A2BD-F7DA971339B1}"/>
              </a:ext>
            </a:extLst>
          </p:cNvPr>
          <p:cNvSpPr txBox="1"/>
          <p:nvPr/>
        </p:nvSpPr>
        <p:spPr>
          <a:xfrm>
            <a:off x="486137" y="688517"/>
            <a:ext cx="1125059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A view is a virtual table based on the result-set of an SQL statement.</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following views are created in Logistics database.</a:t>
            </a:r>
          </a:p>
        </p:txBody>
      </p:sp>
      <p:pic>
        <p:nvPicPr>
          <p:cNvPr id="4" name="Picture 3">
            <a:extLst>
              <a:ext uri="{FF2B5EF4-FFF2-40B4-BE49-F238E27FC236}">
                <a16:creationId xmlns:a16="http://schemas.microsoft.com/office/drawing/2014/main" id="{80EC8325-17D7-744C-AC2B-7E43A71CC8A8}"/>
              </a:ext>
            </a:extLst>
          </p:cNvPr>
          <p:cNvPicPr>
            <a:picLocks noChangeAspect="1"/>
          </p:cNvPicPr>
          <p:nvPr/>
        </p:nvPicPr>
        <p:blipFill>
          <a:blip r:embed="rId2"/>
          <a:stretch>
            <a:fillRect/>
          </a:stretch>
        </p:blipFill>
        <p:spPr>
          <a:xfrm>
            <a:off x="486137" y="1927683"/>
            <a:ext cx="6286500" cy="4241800"/>
          </a:xfrm>
          <a:prstGeom prst="rect">
            <a:avLst/>
          </a:prstGeom>
        </p:spPr>
      </p:pic>
      <p:sp>
        <p:nvSpPr>
          <p:cNvPr id="5" name="TextBox 4">
            <a:extLst>
              <a:ext uri="{FF2B5EF4-FFF2-40B4-BE49-F238E27FC236}">
                <a16:creationId xmlns:a16="http://schemas.microsoft.com/office/drawing/2014/main" id="{02E14196-C4CD-CF42-8C10-20D67F4ADC8F}"/>
              </a:ext>
            </a:extLst>
          </p:cNvPr>
          <p:cNvSpPr txBox="1"/>
          <p:nvPr/>
        </p:nvSpPr>
        <p:spPr>
          <a:xfrm>
            <a:off x="7286625" y="2085975"/>
            <a:ext cx="4450104"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view collects the invoice details for which the bill amount is above the average value.</a:t>
            </a:r>
          </a:p>
        </p:txBody>
      </p:sp>
    </p:spTree>
    <p:extLst>
      <p:ext uri="{BB962C8B-B14F-4D97-AF65-F5344CB8AC3E}">
        <p14:creationId xmlns:p14="http://schemas.microsoft.com/office/powerpoint/2010/main" val="104102658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5FE113-6BCE-4248-87A0-C112E18ED597}"/>
              </a:ext>
            </a:extLst>
          </p:cNvPr>
          <p:cNvPicPr>
            <a:picLocks noChangeAspect="1"/>
          </p:cNvPicPr>
          <p:nvPr/>
        </p:nvPicPr>
        <p:blipFill>
          <a:blip r:embed="rId2"/>
          <a:stretch>
            <a:fillRect/>
          </a:stretch>
        </p:blipFill>
        <p:spPr>
          <a:xfrm>
            <a:off x="787400" y="1479550"/>
            <a:ext cx="6045200" cy="3898900"/>
          </a:xfrm>
          <a:prstGeom prst="rect">
            <a:avLst/>
          </a:prstGeom>
        </p:spPr>
      </p:pic>
      <p:sp>
        <p:nvSpPr>
          <p:cNvPr id="3" name="TextBox 2">
            <a:extLst>
              <a:ext uri="{FF2B5EF4-FFF2-40B4-BE49-F238E27FC236}">
                <a16:creationId xmlns:a16="http://schemas.microsoft.com/office/drawing/2014/main" id="{88EA6037-661B-F84B-9148-004DC2520CF4}"/>
              </a:ext>
            </a:extLst>
          </p:cNvPr>
          <p:cNvSpPr txBox="1"/>
          <p:nvPr/>
        </p:nvSpPr>
        <p:spPr>
          <a:xfrm>
            <a:off x="135038" y="209610"/>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Views</a:t>
            </a:r>
          </a:p>
        </p:txBody>
      </p:sp>
      <p:sp>
        <p:nvSpPr>
          <p:cNvPr id="4" name="TextBox 3">
            <a:extLst>
              <a:ext uri="{FF2B5EF4-FFF2-40B4-BE49-F238E27FC236}">
                <a16:creationId xmlns:a16="http://schemas.microsoft.com/office/drawing/2014/main" id="{7B0536E4-D247-5747-8443-E443C71BC2FD}"/>
              </a:ext>
            </a:extLst>
          </p:cNvPr>
          <p:cNvSpPr txBox="1"/>
          <p:nvPr/>
        </p:nvSpPr>
        <p:spPr>
          <a:xfrm>
            <a:off x="7286625" y="2085975"/>
            <a:ext cx="4450104"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view list the top five customers who make highest bill amounts.</a:t>
            </a:r>
          </a:p>
        </p:txBody>
      </p:sp>
    </p:spTree>
    <p:extLst>
      <p:ext uri="{BB962C8B-B14F-4D97-AF65-F5344CB8AC3E}">
        <p14:creationId xmlns:p14="http://schemas.microsoft.com/office/powerpoint/2010/main" val="38997857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D417E4D-5312-9C4A-983A-7A52BC31FCC2}"/>
              </a:ext>
            </a:extLst>
          </p:cNvPr>
          <p:cNvPicPr>
            <a:picLocks noChangeAspect="1"/>
          </p:cNvPicPr>
          <p:nvPr/>
        </p:nvPicPr>
        <p:blipFill>
          <a:blip r:embed="rId2"/>
          <a:stretch>
            <a:fillRect/>
          </a:stretch>
        </p:blipFill>
        <p:spPr>
          <a:xfrm>
            <a:off x="422275" y="1135083"/>
            <a:ext cx="7747000" cy="5232400"/>
          </a:xfrm>
          <a:prstGeom prst="rect">
            <a:avLst/>
          </a:prstGeom>
        </p:spPr>
      </p:pic>
      <p:sp>
        <p:nvSpPr>
          <p:cNvPr id="3" name="TextBox 2">
            <a:extLst>
              <a:ext uri="{FF2B5EF4-FFF2-40B4-BE49-F238E27FC236}">
                <a16:creationId xmlns:a16="http://schemas.microsoft.com/office/drawing/2014/main" id="{66AFD0B0-2C34-024A-8027-65A564F582EB}"/>
              </a:ext>
            </a:extLst>
          </p:cNvPr>
          <p:cNvSpPr txBox="1"/>
          <p:nvPr/>
        </p:nvSpPr>
        <p:spPr>
          <a:xfrm>
            <a:off x="135038" y="209610"/>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Views</a:t>
            </a:r>
          </a:p>
        </p:txBody>
      </p:sp>
      <p:sp>
        <p:nvSpPr>
          <p:cNvPr id="4" name="TextBox 3">
            <a:extLst>
              <a:ext uri="{FF2B5EF4-FFF2-40B4-BE49-F238E27FC236}">
                <a16:creationId xmlns:a16="http://schemas.microsoft.com/office/drawing/2014/main" id="{FE260820-6B1A-D347-B08E-4BD819A11261}"/>
              </a:ext>
            </a:extLst>
          </p:cNvPr>
          <p:cNvSpPr txBox="1"/>
          <p:nvPr/>
        </p:nvSpPr>
        <p:spPr>
          <a:xfrm>
            <a:off x="8378343" y="1576689"/>
            <a:ext cx="3391382" cy="923330"/>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This view finds the error in estimated distance in miles from Booking table and Invoice table.</a:t>
            </a:r>
          </a:p>
        </p:txBody>
      </p:sp>
    </p:spTree>
    <p:extLst>
      <p:ext uri="{BB962C8B-B14F-4D97-AF65-F5344CB8AC3E}">
        <p14:creationId xmlns:p14="http://schemas.microsoft.com/office/powerpoint/2010/main" val="3364439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C022D17-E2A4-1D4A-8070-E59641EC3637}"/>
              </a:ext>
            </a:extLst>
          </p:cNvPr>
          <p:cNvSpPr txBox="1"/>
          <p:nvPr/>
        </p:nvSpPr>
        <p:spPr>
          <a:xfrm>
            <a:off x="135038" y="209610"/>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Backup Plan</a:t>
            </a:r>
          </a:p>
        </p:txBody>
      </p:sp>
      <p:sp>
        <p:nvSpPr>
          <p:cNvPr id="3" name="TextBox 2">
            <a:extLst>
              <a:ext uri="{FF2B5EF4-FFF2-40B4-BE49-F238E27FC236}">
                <a16:creationId xmlns:a16="http://schemas.microsoft.com/office/drawing/2014/main" id="{34F94F7D-5BAA-5846-961E-AC5AFCD9D651}"/>
              </a:ext>
            </a:extLst>
          </p:cNvPr>
          <p:cNvSpPr txBox="1"/>
          <p:nvPr/>
        </p:nvSpPr>
        <p:spPr>
          <a:xfrm>
            <a:off x="601884" y="671275"/>
            <a:ext cx="11123270" cy="1477328"/>
          </a:xfrm>
          <a:prstGeom prst="rect">
            <a:avLst/>
          </a:prstGeom>
          <a:noFill/>
        </p:spPr>
        <p:txBody>
          <a:bodyPr wrap="square" rtlCol="0">
            <a:spAutoFit/>
          </a:bodyPr>
          <a:lstStyle/>
          <a:p>
            <a:r>
              <a:rPr lang="en-US" dirty="0"/>
              <a:t>The following assumptions are made for the backup plan:</a:t>
            </a:r>
          </a:p>
          <a:p>
            <a:pPr marL="285750" indent="-285750">
              <a:buFont typeface="Arial" panose="020B0604020202020204" pitchFamily="34" charset="0"/>
              <a:buChar char="•"/>
            </a:pPr>
            <a:r>
              <a:rPr lang="en-US" dirty="0"/>
              <a:t>A Full Backup(FB) takes around  10 hours and an Incremental Backup(IB) takes around 1 hour.</a:t>
            </a:r>
          </a:p>
          <a:p>
            <a:pPr marL="285750" indent="-285750">
              <a:buFont typeface="Arial" panose="020B0604020202020204" pitchFamily="34" charset="0"/>
              <a:buChar char="•"/>
            </a:pPr>
            <a:r>
              <a:rPr lang="en-US" dirty="0"/>
              <a:t>Thought the transportation happens day and night, all the bookings and invoice generations are done during daytime, the Peak hours of a day are 8AM to 10PM for weekdays and 10AM to 6PM for weekends.</a:t>
            </a:r>
          </a:p>
          <a:p>
            <a:r>
              <a:rPr lang="en-US" dirty="0"/>
              <a:t>Hence the non-peak hours and </a:t>
            </a:r>
            <a:r>
              <a:rPr lang="en-US" dirty="0" err="1"/>
              <a:t>nimber</a:t>
            </a:r>
            <a:r>
              <a:rPr lang="en-US" dirty="0"/>
              <a:t> of hours left for every day in a week are tabulated as below</a:t>
            </a:r>
          </a:p>
        </p:txBody>
      </p:sp>
      <p:graphicFrame>
        <p:nvGraphicFramePr>
          <p:cNvPr id="4" name="Table 3">
            <a:extLst>
              <a:ext uri="{FF2B5EF4-FFF2-40B4-BE49-F238E27FC236}">
                <a16:creationId xmlns:a16="http://schemas.microsoft.com/office/drawing/2014/main" id="{62C39A39-2A77-DE49-BE00-C70F3851CCBA}"/>
              </a:ext>
            </a:extLst>
          </p:cNvPr>
          <p:cNvGraphicFramePr>
            <a:graphicFrameLocks noGrp="1"/>
          </p:cNvGraphicFramePr>
          <p:nvPr>
            <p:extLst>
              <p:ext uri="{D42A27DB-BD31-4B8C-83A1-F6EECF244321}">
                <p14:modId xmlns:p14="http://schemas.microsoft.com/office/powerpoint/2010/main" val="2052312083"/>
              </p:ext>
            </p:extLst>
          </p:nvPr>
        </p:nvGraphicFramePr>
        <p:xfrm>
          <a:off x="1881529" y="2270674"/>
          <a:ext cx="8128000" cy="296672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94763877"/>
                    </a:ext>
                  </a:extLst>
                </a:gridCol>
                <a:gridCol w="2032000">
                  <a:extLst>
                    <a:ext uri="{9D8B030D-6E8A-4147-A177-3AD203B41FA5}">
                      <a16:colId xmlns:a16="http://schemas.microsoft.com/office/drawing/2014/main" val="2220601846"/>
                    </a:ext>
                  </a:extLst>
                </a:gridCol>
                <a:gridCol w="2032000">
                  <a:extLst>
                    <a:ext uri="{9D8B030D-6E8A-4147-A177-3AD203B41FA5}">
                      <a16:colId xmlns:a16="http://schemas.microsoft.com/office/drawing/2014/main" val="4117250496"/>
                    </a:ext>
                  </a:extLst>
                </a:gridCol>
                <a:gridCol w="2032000">
                  <a:extLst>
                    <a:ext uri="{9D8B030D-6E8A-4147-A177-3AD203B41FA5}">
                      <a16:colId xmlns:a16="http://schemas.microsoft.com/office/drawing/2014/main" val="1566069092"/>
                    </a:ext>
                  </a:extLst>
                </a:gridCol>
              </a:tblGrid>
              <a:tr h="370840">
                <a:tc>
                  <a:txBody>
                    <a:bodyPr/>
                    <a:lstStyle/>
                    <a:p>
                      <a:r>
                        <a:rPr lang="en-US" dirty="0"/>
                        <a:t>Night</a:t>
                      </a:r>
                    </a:p>
                  </a:txBody>
                  <a:tcPr/>
                </a:tc>
                <a:tc>
                  <a:txBody>
                    <a:bodyPr/>
                    <a:lstStyle/>
                    <a:p>
                      <a:r>
                        <a:rPr lang="en-US" dirty="0"/>
                        <a:t>Off-Peak Start</a:t>
                      </a:r>
                    </a:p>
                  </a:txBody>
                  <a:tcPr/>
                </a:tc>
                <a:tc>
                  <a:txBody>
                    <a:bodyPr/>
                    <a:lstStyle/>
                    <a:p>
                      <a:r>
                        <a:rPr lang="en-US" dirty="0"/>
                        <a:t>Off-Peak End</a:t>
                      </a:r>
                    </a:p>
                  </a:txBody>
                  <a:tcPr/>
                </a:tc>
                <a:tc>
                  <a:txBody>
                    <a:bodyPr/>
                    <a:lstStyle/>
                    <a:p>
                      <a:r>
                        <a:rPr lang="en-US" dirty="0"/>
                        <a:t>Off-Peak hours</a:t>
                      </a:r>
                    </a:p>
                  </a:txBody>
                  <a:tcPr/>
                </a:tc>
                <a:extLst>
                  <a:ext uri="{0D108BD9-81ED-4DB2-BD59-A6C34878D82A}">
                    <a16:rowId xmlns:a16="http://schemas.microsoft.com/office/drawing/2014/main" val="4021280291"/>
                  </a:ext>
                </a:extLst>
              </a:tr>
              <a:tr h="370840">
                <a:tc>
                  <a:txBody>
                    <a:bodyPr/>
                    <a:lstStyle/>
                    <a:p>
                      <a:r>
                        <a:rPr lang="en-US" dirty="0"/>
                        <a:t>Monday</a:t>
                      </a:r>
                    </a:p>
                  </a:txBody>
                  <a:tcPr/>
                </a:tc>
                <a:tc>
                  <a:txBody>
                    <a:bodyPr/>
                    <a:lstStyle/>
                    <a:p>
                      <a:r>
                        <a:rPr lang="en-US" dirty="0"/>
                        <a:t>10 PM</a:t>
                      </a:r>
                    </a:p>
                  </a:txBody>
                  <a:tcPr/>
                </a:tc>
                <a:tc>
                  <a:txBody>
                    <a:bodyPr/>
                    <a:lstStyle/>
                    <a:p>
                      <a:r>
                        <a:rPr lang="en-US" dirty="0"/>
                        <a:t>8 AM</a:t>
                      </a:r>
                    </a:p>
                  </a:txBody>
                  <a:tcPr/>
                </a:tc>
                <a:tc>
                  <a:txBody>
                    <a:bodyPr/>
                    <a:lstStyle/>
                    <a:p>
                      <a:r>
                        <a:rPr lang="en-US" dirty="0"/>
                        <a:t>10</a:t>
                      </a:r>
                    </a:p>
                  </a:txBody>
                  <a:tcPr/>
                </a:tc>
                <a:extLst>
                  <a:ext uri="{0D108BD9-81ED-4DB2-BD59-A6C34878D82A}">
                    <a16:rowId xmlns:a16="http://schemas.microsoft.com/office/drawing/2014/main" val="3277789921"/>
                  </a:ext>
                </a:extLst>
              </a:tr>
              <a:tr h="370840">
                <a:tc>
                  <a:txBody>
                    <a:bodyPr/>
                    <a:lstStyle/>
                    <a:p>
                      <a:r>
                        <a:rPr lang="en-US" dirty="0"/>
                        <a:t>Tuesday</a:t>
                      </a:r>
                    </a:p>
                  </a:txBody>
                  <a:tcPr/>
                </a:tc>
                <a:tc>
                  <a:txBody>
                    <a:bodyPr/>
                    <a:lstStyle/>
                    <a:p>
                      <a:r>
                        <a:rPr lang="en-US" dirty="0"/>
                        <a:t>10 PM</a:t>
                      </a:r>
                    </a:p>
                  </a:txBody>
                  <a:tcPr/>
                </a:tc>
                <a:tc>
                  <a:txBody>
                    <a:bodyPr/>
                    <a:lstStyle/>
                    <a:p>
                      <a:r>
                        <a:rPr lang="en-US" dirty="0"/>
                        <a:t>8 AM</a:t>
                      </a:r>
                    </a:p>
                  </a:txBody>
                  <a:tcPr/>
                </a:tc>
                <a:tc>
                  <a:txBody>
                    <a:bodyPr/>
                    <a:lstStyle/>
                    <a:p>
                      <a:r>
                        <a:rPr lang="en-US" dirty="0"/>
                        <a:t>10</a:t>
                      </a:r>
                    </a:p>
                  </a:txBody>
                  <a:tcPr/>
                </a:tc>
                <a:extLst>
                  <a:ext uri="{0D108BD9-81ED-4DB2-BD59-A6C34878D82A}">
                    <a16:rowId xmlns:a16="http://schemas.microsoft.com/office/drawing/2014/main" val="2341665399"/>
                  </a:ext>
                </a:extLst>
              </a:tr>
              <a:tr h="370840">
                <a:tc>
                  <a:txBody>
                    <a:bodyPr/>
                    <a:lstStyle/>
                    <a:p>
                      <a:r>
                        <a:rPr lang="en-US" dirty="0"/>
                        <a:t>Wednesday</a:t>
                      </a:r>
                    </a:p>
                  </a:txBody>
                  <a:tcPr/>
                </a:tc>
                <a:tc>
                  <a:txBody>
                    <a:bodyPr/>
                    <a:lstStyle/>
                    <a:p>
                      <a:r>
                        <a:rPr lang="en-US" dirty="0"/>
                        <a:t>10 PM</a:t>
                      </a:r>
                    </a:p>
                  </a:txBody>
                  <a:tcPr/>
                </a:tc>
                <a:tc>
                  <a:txBody>
                    <a:bodyPr/>
                    <a:lstStyle/>
                    <a:p>
                      <a:r>
                        <a:rPr lang="en-US" dirty="0"/>
                        <a:t>8 AM</a:t>
                      </a:r>
                    </a:p>
                  </a:txBody>
                  <a:tcPr/>
                </a:tc>
                <a:tc>
                  <a:txBody>
                    <a:bodyPr/>
                    <a:lstStyle/>
                    <a:p>
                      <a:r>
                        <a:rPr lang="en-US" dirty="0"/>
                        <a:t>10</a:t>
                      </a:r>
                    </a:p>
                  </a:txBody>
                  <a:tcPr/>
                </a:tc>
                <a:extLst>
                  <a:ext uri="{0D108BD9-81ED-4DB2-BD59-A6C34878D82A}">
                    <a16:rowId xmlns:a16="http://schemas.microsoft.com/office/drawing/2014/main" val="2053747955"/>
                  </a:ext>
                </a:extLst>
              </a:tr>
              <a:tr h="370840">
                <a:tc>
                  <a:txBody>
                    <a:bodyPr/>
                    <a:lstStyle/>
                    <a:p>
                      <a:r>
                        <a:rPr lang="en-US" dirty="0"/>
                        <a:t>Thursday</a:t>
                      </a:r>
                    </a:p>
                  </a:txBody>
                  <a:tcPr/>
                </a:tc>
                <a:tc>
                  <a:txBody>
                    <a:bodyPr/>
                    <a:lstStyle/>
                    <a:p>
                      <a:r>
                        <a:rPr lang="en-US" dirty="0"/>
                        <a:t>10 PM</a:t>
                      </a:r>
                    </a:p>
                  </a:txBody>
                  <a:tcPr/>
                </a:tc>
                <a:tc>
                  <a:txBody>
                    <a:bodyPr/>
                    <a:lstStyle/>
                    <a:p>
                      <a:r>
                        <a:rPr lang="en-US" dirty="0"/>
                        <a:t>8 AM</a:t>
                      </a:r>
                    </a:p>
                  </a:txBody>
                  <a:tcPr/>
                </a:tc>
                <a:tc>
                  <a:txBody>
                    <a:bodyPr/>
                    <a:lstStyle/>
                    <a:p>
                      <a:r>
                        <a:rPr lang="en-US" dirty="0"/>
                        <a:t>10</a:t>
                      </a:r>
                    </a:p>
                  </a:txBody>
                  <a:tcPr/>
                </a:tc>
                <a:extLst>
                  <a:ext uri="{0D108BD9-81ED-4DB2-BD59-A6C34878D82A}">
                    <a16:rowId xmlns:a16="http://schemas.microsoft.com/office/drawing/2014/main" val="1984017503"/>
                  </a:ext>
                </a:extLst>
              </a:tr>
              <a:tr h="370840">
                <a:tc>
                  <a:txBody>
                    <a:bodyPr/>
                    <a:lstStyle/>
                    <a:p>
                      <a:r>
                        <a:rPr lang="en-US" dirty="0"/>
                        <a:t>Friday</a:t>
                      </a:r>
                    </a:p>
                  </a:txBody>
                  <a:tcPr/>
                </a:tc>
                <a:tc>
                  <a:txBody>
                    <a:bodyPr/>
                    <a:lstStyle/>
                    <a:p>
                      <a:r>
                        <a:rPr lang="en-US" dirty="0"/>
                        <a:t>10 PM</a:t>
                      </a:r>
                    </a:p>
                  </a:txBody>
                  <a:tcPr/>
                </a:tc>
                <a:tc>
                  <a:txBody>
                    <a:bodyPr/>
                    <a:lstStyle/>
                    <a:p>
                      <a:r>
                        <a:rPr lang="en-US" dirty="0"/>
                        <a:t>10 AM</a:t>
                      </a:r>
                    </a:p>
                  </a:txBody>
                  <a:tcPr/>
                </a:tc>
                <a:tc>
                  <a:txBody>
                    <a:bodyPr/>
                    <a:lstStyle/>
                    <a:p>
                      <a:r>
                        <a:rPr lang="en-US" dirty="0"/>
                        <a:t>12</a:t>
                      </a:r>
                    </a:p>
                  </a:txBody>
                  <a:tcPr/>
                </a:tc>
                <a:extLst>
                  <a:ext uri="{0D108BD9-81ED-4DB2-BD59-A6C34878D82A}">
                    <a16:rowId xmlns:a16="http://schemas.microsoft.com/office/drawing/2014/main" val="3530491120"/>
                  </a:ext>
                </a:extLst>
              </a:tr>
              <a:tr h="370840">
                <a:tc>
                  <a:txBody>
                    <a:bodyPr/>
                    <a:lstStyle/>
                    <a:p>
                      <a:r>
                        <a:rPr lang="en-US" dirty="0"/>
                        <a:t>Saturday</a:t>
                      </a:r>
                    </a:p>
                  </a:txBody>
                  <a:tcPr/>
                </a:tc>
                <a:tc>
                  <a:txBody>
                    <a:bodyPr/>
                    <a:lstStyle/>
                    <a:p>
                      <a:r>
                        <a:rPr lang="en-US" dirty="0"/>
                        <a:t>6 PM</a:t>
                      </a:r>
                    </a:p>
                  </a:txBody>
                  <a:tcPr/>
                </a:tc>
                <a:tc>
                  <a:txBody>
                    <a:bodyPr/>
                    <a:lstStyle/>
                    <a:p>
                      <a:r>
                        <a:rPr lang="en-US" dirty="0"/>
                        <a:t>10 AM</a:t>
                      </a:r>
                    </a:p>
                  </a:txBody>
                  <a:tcPr/>
                </a:tc>
                <a:tc>
                  <a:txBody>
                    <a:bodyPr/>
                    <a:lstStyle/>
                    <a:p>
                      <a:r>
                        <a:rPr lang="en-US" dirty="0"/>
                        <a:t>16</a:t>
                      </a:r>
                    </a:p>
                  </a:txBody>
                  <a:tcPr/>
                </a:tc>
                <a:extLst>
                  <a:ext uri="{0D108BD9-81ED-4DB2-BD59-A6C34878D82A}">
                    <a16:rowId xmlns:a16="http://schemas.microsoft.com/office/drawing/2014/main" val="1137569643"/>
                  </a:ext>
                </a:extLst>
              </a:tr>
              <a:tr h="370840">
                <a:tc>
                  <a:txBody>
                    <a:bodyPr/>
                    <a:lstStyle/>
                    <a:p>
                      <a:r>
                        <a:rPr lang="en-US" dirty="0"/>
                        <a:t>Sunday</a:t>
                      </a:r>
                    </a:p>
                  </a:txBody>
                  <a:tcPr/>
                </a:tc>
                <a:tc>
                  <a:txBody>
                    <a:bodyPr/>
                    <a:lstStyle/>
                    <a:p>
                      <a:r>
                        <a:rPr lang="en-US" dirty="0"/>
                        <a:t>6 PM</a:t>
                      </a:r>
                    </a:p>
                  </a:txBody>
                  <a:tcPr/>
                </a:tc>
                <a:tc>
                  <a:txBody>
                    <a:bodyPr/>
                    <a:lstStyle/>
                    <a:p>
                      <a:r>
                        <a:rPr lang="en-US" dirty="0"/>
                        <a:t>8 AM</a:t>
                      </a:r>
                    </a:p>
                  </a:txBody>
                  <a:tcPr/>
                </a:tc>
                <a:tc>
                  <a:txBody>
                    <a:bodyPr/>
                    <a:lstStyle/>
                    <a:p>
                      <a:r>
                        <a:rPr lang="en-US" dirty="0"/>
                        <a:t>14</a:t>
                      </a:r>
                    </a:p>
                  </a:txBody>
                  <a:tcPr/>
                </a:tc>
                <a:extLst>
                  <a:ext uri="{0D108BD9-81ED-4DB2-BD59-A6C34878D82A}">
                    <a16:rowId xmlns:a16="http://schemas.microsoft.com/office/drawing/2014/main" val="2687834370"/>
                  </a:ext>
                </a:extLst>
              </a:tr>
            </a:tbl>
          </a:graphicData>
        </a:graphic>
      </p:graphicFrame>
      <p:sp>
        <p:nvSpPr>
          <p:cNvPr id="5" name="TextBox 4">
            <a:extLst>
              <a:ext uri="{FF2B5EF4-FFF2-40B4-BE49-F238E27FC236}">
                <a16:creationId xmlns:a16="http://schemas.microsoft.com/office/drawing/2014/main" id="{999B67ED-CC45-7B46-88B8-E6B501E297A5}"/>
              </a:ext>
            </a:extLst>
          </p:cNvPr>
          <p:cNvSpPr txBox="1"/>
          <p:nvPr/>
        </p:nvSpPr>
        <p:spPr>
          <a:xfrm>
            <a:off x="601884" y="5416952"/>
            <a:ext cx="11123270" cy="923330"/>
          </a:xfrm>
          <a:prstGeom prst="rect">
            <a:avLst/>
          </a:prstGeom>
          <a:noFill/>
        </p:spPr>
        <p:txBody>
          <a:bodyPr wrap="square" rtlCol="0">
            <a:spAutoFit/>
          </a:bodyPr>
          <a:lstStyle/>
          <a:p>
            <a:r>
              <a:rPr lang="en-US" dirty="0"/>
              <a:t>A Full backup is taken on Sunday and on remaining days incremental backup is taken. And all the backups are taken on night.</a:t>
            </a:r>
          </a:p>
          <a:p>
            <a:r>
              <a:rPr lang="en-US" dirty="0"/>
              <a:t>A 30-day sample with the proposed plan is shown in the next slide.</a:t>
            </a:r>
          </a:p>
        </p:txBody>
      </p:sp>
    </p:spTree>
    <p:extLst>
      <p:ext uri="{BB962C8B-B14F-4D97-AF65-F5344CB8AC3E}">
        <p14:creationId xmlns:p14="http://schemas.microsoft.com/office/powerpoint/2010/main" val="1827490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44EAB9E-BE5B-5B46-AF0C-87AF75A86912}"/>
              </a:ext>
            </a:extLst>
          </p:cNvPr>
          <p:cNvSpPr txBox="1"/>
          <p:nvPr/>
        </p:nvSpPr>
        <p:spPr>
          <a:xfrm>
            <a:off x="135038" y="92204"/>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Backup Plan</a:t>
            </a:r>
          </a:p>
        </p:txBody>
      </p:sp>
      <p:graphicFrame>
        <p:nvGraphicFramePr>
          <p:cNvPr id="3" name="Table 2">
            <a:extLst>
              <a:ext uri="{FF2B5EF4-FFF2-40B4-BE49-F238E27FC236}">
                <a16:creationId xmlns:a16="http://schemas.microsoft.com/office/drawing/2014/main" id="{F8F4AA2C-B7FA-6249-A705-BB888889C393}"/>
              </a:ext>
            </a:extLst>
          </p:cNvPr>
          <p:cNvGraphicFramePr>
            <a:graphicFrameLocks noGrp="1"/>
          </p:cNvGraphicFramePr>
          <p:nvPr>
            <p:extLst>
              <p:ext uri="{D42A27DB-BD31-4B8C-83A1-F6EECF244321}">
                <p14:modId xmlns:p14="http://schemas.microsoft.com/office/powerpoint/2010/main" val="74037369"/>
              </p:ext>
            </p:extLst>
          </p:nvPr>
        </p:nvGraphicFramePr>
        <p:xfrm>
          <a:off x="1382580" y="749710"/>
          <a:ext cx="4346195" cy="5934867"/>
        </p:xfrm>
        <a:graphic>
          <a:graphicData uri="http://schemas.openxmlformats.org/drawingml/2006/table">
            <a:tbl>
              <a:tblPr firstRow="1" bandRow="1">
                <a:tableStyleId>{5C22544A-7EE6-4342-B048-85BDC9FD1C3A}</a:tableStyleId>
              </a:tblPr>
              <a:tblGrid>
                <a:gridCol w="955993">
                  <a:extLst>
                    <a:ext uri="{9D8B030D-6E8A-4147-A177-3AD203B41FA5}">
                      <a16:colId xmlns:a16="http://schemas.microsoft.com/office/drawing/2014/main" val="686357608"/>
                    </a:ext>
                  </a:extLst>
                </a:gridCol>
                <a:gridCol w="1318006">
                  <a:extLst>
                    <a:ext uri="{9D8B030D-6E8A-4147-A177-3AD203B41FA5}">
                      <a16:colId xmlns:a16="http://schemas.microsoft.com/office/drawing/2014/main" val="1780317518"/>
                    </a:ext>
                  </a:extLst>
                </a:gridCol>
                <a:gridCol w="2072196">
                  <a:extLst>
                    <a:ext uri="{9D8B030D-6E8A-4147-A177-3AD203B41FA5}">
                      <a16:colId xmlns:a16="http://schemas.microsoft.com/office/drawing/2014/main" val="4025396352"/>
                    </a:ext>
                  </a:extLst>
                </a:gridCol>
              </a:tblGrid>
              <a:tr h="371712">
                <a:tc>
                  <a:txBody>
                    <a:bodyPr/>
                    <a:lstStyle/>
                    <a:p>
                      <a:r>
                        <a:rPr lang="en-US" dirty="0"/>
                        <a:t>Date</a:t>
                      </a:r>
                    </a:p>
                  </a:txBody>
                  <a:tcPr/>
                </a:tc>
                <a:tc>
                  <a:txBody>
                    <a:bodyPr/>
                    <a:lstStyle/>
                    <a:p>
                      <a:r>
                        <a:rPr lang="en-US" dirty="0"/>
                        <a:t>Day</a:t>
                      </a:r>
                    </a:p>
                  </a:txBody>
                  <a:tcPr/>
                </a:tc>
                <a:tc>
                  <a:txBody>
                    <a:bodyPr/>
                    <a:lstStyle/>
                    <a:p>
                      <a:r>
                        <a:rPr lang="en-US" dirty="0"/>
                        <a:t>Backup Type</a:t>
                      </a:r>
                    </a:p>
                  </a:txBody>
                  <a:tcPr/>
                </a:tc>
                <a:extLst>
                  <a:ext uri="{0D108BD9-81ED-4DB2-BD59-A6C34878D82A}">
                    <a16:rowId xmlns:a16="http://schemas.microsoft.com/office/drawing/2014/main" val="3917092360"/>
                  </a:ext>
                </a:extLst>
              </a:tr>
              <a:tr h="370877">
                <a:tc>
                  <a:txBody>
                    <a:bodyPr/>
                    <a:lstStyle/>
                    <a:p>
                      <a:r>
                        <a:rPr lang="en-US" dirty="0"/>
                        <a:t>April 1</a:t>
                      </a:r>
                    </a:p>
                  </a:txBody>
                  <a:tcPr/>
                </a:tc>
                <a:tc>
                  <a:txBody>
                    <a:bodyPr/>
                    <a:lstStyle/>
                    <a:p>
                      <a:r>
                        <a:rPr lang="en-US" dirty="0"/>
                        <a:t>Saturday</a:t>
                      </a:r>
                    </a:p>
                  </a:txBody>
                  <a:tcPr/>
                </a:tc>
                <a:tc>
                  <a:txBody>
                    <a:bodyPr/>
                    <a:lstStyle/>
                    <a:p>
                      <a:r>
                        <a:rPr lang="en-US" dirty="0"/>
                        <a:t>FB</a:t>
                      </a:r>
                    </a:p>
                  </a:txBody>
                  <a:tcPr/>
                </a:tc>
                <a:extLst>
                  <a:ext uri="{0D108BD9-81ED-4DB2-BD59-A6C34878D82A}">
                    <a16:rowId xmlns:a16="http://schemas.microsoft.com/office/drawing/2014/main" val="171832580"/>
                  </a:ext>
                </a:extLst>
              </a:tr>
              <a:tr h="370877">
                <a:tc>
                  <a:txBody>
                    <a:bodyPr/>
                    <a:lstStyle/>
                    <a:p>
                      <a:r>
                        <a:rPr lang="en-US" dirty="0"/>
                        <a:t>April 2</a:t>
                      </a:r>
                    </a:p>
                  </a:txBody>
                  <a:tcPr/>
                </a:tc>
                <a:tc>
                  <a:txBody>
                    <a:bodyPr/>
                    <a:lstStyle/>
                    <a:p>
                      <a:r>
                        <a:rPr lang="en-US" dirty="0"/>
                        <a:t>Sunday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2189865804"/>
                  </a:ext>
                </a:extLst>
              </a:tr>
              <a:tr h="370877">
                <a:tc>
                  <a:txBody>
                    <a:bodyPr/>
                    <a:lstStyle/>
                    <a:p>
                      <a:r>
                        <a:rPr lang="en-US" dirty="0"/>
                        <a:t>April 3</a:t>
                      </a:r>
                    </a:p>
                  </a:txBody>
                  <a:tcPr/>
                </a:tc>
                <a:tc>
                  <a:txBody>
                    <a:bodyPr/>
                    <a:lstStyle/>
                    <a:p>
                      <a:r>
                        <a:rPr lang="en-US" dirty="0"/>
                        <a:t>Monday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 from last </a:t>
                      </a:r>
                      <a:r>
                        <a:rPr lang="en-US" dirty="0" err="1"/>
                        <a:t>satday</a:t>
                      </a:r>
                      <a:endParaRPr lang="en-US" dirty="0"/>
                    </a:p>
                  </a:txBody>
                  <a:tcPr/>
                </a:tc>
                <a:extLst>
                  <a:ext uri="{0D108BD9-81ED-4DB2-BD59-A6C34878D82A}">
                    <a16:rowId xmlns:a16="http://schemas.microsoft.com/office/drawing/2014/main" val="2693811667"/>
                  </a:ext>
                </a:extLst>
              </a:tr>
              <a:tr h="370877">
                <a:tc>
                  <a:txBody>
                    <a:bodyPr/>
                    <a:lstStyle/>
                    <a:p>
                      <a:r>
                        <a:rPr lang="en-US" dirty="0"/>
                        <a:t>April 4</a:t>
                      </a:r>
                    </a:p>
                  </a:txBody>
                  <a:tcPr/>
                </a:tc>
                <a:tc>
                  <a:txBody>
                    <a:bodyPr/>
                    <a:lstStyle/>
                    <a:p>
                      <a:r>
                        <a:rPr lang="en-US" dirty="0"/>
                        <a:t>Tuesday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836787890"/>
                  </a:ext>
                </a:extLst>
              </a:tr>
              <a:tr h="370877">
                <a:tc>
                  <a:txBody>
                    <a:bodyPr/>
                    <a:lstStyle/>
                    <a:p>
                      <a:r>
                        <a:rPr lang="en-US" dirty="0"/>
                        <a:t>April 5</a:t>
                      </a:r>
                    </a:p>
                  </a:txBody>
                  <a:tcPr/>
                </a:tc>
                <a:tc>
                  <a:txBody>
                    <a:bodyPr/>
                    <a:lstStyle/>
                    <a:p>
                      <a:r>
                        <a:rPr lang="en-US" dirty="0"/>
                        <a:t>Wednesday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3563937389"/>
                  </a:ext>
                </a:extLst>
              </a:tr>
              <a:tr h="370877">
                <a:tc>
                  <a:txBody>
                    <a:bodyPr/>
                    <a:lstStyle/>
                    <a:p>
                      <a:r>
                        <a:rPr lang="en-US" dirty="0"/>
                        <a:t>April 6</a:t>
                      </a:r>
                    </a:p>
                  </a:txBody>
                  <a:tcPr/>
                </a:tc>
                <a:tc>
                  <a:txBody>
                    <a:bodyPr/>
                    <a:lstStyle/>
                    <a:p>
                      <a:r>
                        <a:rPr lang="en-US" dirty="0"/>
                        <a:t>Thursday</a:t>
                      </a:r>
                    </a:p>
                  </a:txBody>
                  <a:tcPr/>
                </a:tc>
                <a:tc>
                  <a:txBody>
                    <a:bodyPr/>
                    <a:lstStyle/>
                    <a:p>
                      <a:r>
                        <a:rPr lang="en-US" dirty="0"/>
                        <a:t>IB from last </a:t>
                      </a:r>
                      <a:r>
                        <a:rPr lang="en-US" dirty="0" err="1"/>
                        <a:t>wedday</a:t>
                      </a:r>
                      <a:endParaRPr lang="en-US" dirty="0"/>
                    </a:p>
                  </a:txBody>
                  <a:tcPr/>
                </a:tc>
                <a:extLst>
                  <a:ext uri="{0D108BD9-81ED-4DB2-BD59-A6C34878D82A}">
                    <a16:rowId xmlns:a16="http://schemas.microsoft.com/office/drawing/2014/main" val="2699670704"/>
                  </a:ext>
                </a:extLst>
              </a:tr>
              <a:tr h="370877">
                <a:tc>
                  <a:txBody>
                    <a:bodyPr/>
                    <a:lstStyle/>
                    <a:p>
                      <a:r>
                        <a:rPr lang="en-US" dirty="0"/>
                        <a:t>April 7</a:t>
                      </a:r>
                    </a:p>
                  </a:txBody>
                  <a:tcPr/>
                </a:tc>
                <a:tc>
                  <a:txBody>
                    <a:bodyPr/>
                    <a:lstStyle/>
                    <a:p>
                      <a:r>
                        <a:rPr lang="en-US" dirty="0"/>
                        <a:t>Friday</a:t>
                      </a:r>
                    </a:p>
                  </a:txBody>
                  <a:tcPr/>
                </a:tc>
                <a:tc>
                  <a:txBody>
                    <a:bodyPr/>
                    <a:lstStyle/>
                    <a:p>
                      <a:r>
                        <a:rPr lang="en-US" dirty="0"/>
                        <a:t>IB from last </a:t>
                      </a:r>
                      <a:r>
                        <a:rPr lang="en-US" dirty="0" err="1"/>
                        <a:t>wedday</a:t>
                      </a:r>
                      <a:endParaRPr lang="en-US" dirty="0"/>
                    </a:p>
                  </a:txBody>
                  <a:tcPr/>
                </a:tc>
                <a:extLst>
                  <a:ext uri="{0D108BD9-81ED-4DB2-BD59-A6C34878D82A}">
                    <a16:rowId xmlns:a16="http://schemas.microsoft.com/office/drawing/2014/main" val="2084771265"/>
                  </a:ext>
                </a:extLst>
              </a:tr>
              <a:tr h="370877">
                <a:tc>
                  <a:txBody>
                    <a:bodyPr/>
                    <a:lstStyle/>
                    <a:p>
                      <a:r>
                        <a:rPr lang="en-US" dirty="0"/>
                        <a:t>April 8</a:t>
                      </a:r>
                    </a:p>
                  </a:txBody>
                  <a:tcPr/>
                </a:tc>
                <a:tc>
                  <a:txBody>
                    <a:bodyPr/>
                    <a:lstStyle/>
                    <a:p>
                      <a:r>
                        <a:rPr lang="en-US" dirty="0"/>
                        <a:t>Saturday</a:t>
                      </a:r>
                    </a:p>
                  </a:txBody>
                  <a:tcPr/>
                </a:tc>
                <a:tc>
                  <a:txBody>
                    <a:bodyPr/>
                    <a:lstStyle/>
                    <a:p>
                      <a:r>
                        <a:rPr lang="en-US" dirty="0"/>
                        <a:t>FB</a:t>
                      </a:r>
                    </a:p>
                  </a:txBody>
                  <a:tcPr/>
                </a:tc>
                <a:extLst>
                  <a:ext uri="{0D108BD9-81ED-4DB2-BD59-A6C34878D82A}">
                    <a16:rowId xmlns:a16="http://schemas.microsoft.com/office/drawing/2014/main" val="1124630689"/>
                  </a:ext>
                </a:extLst>
              </a:tr>
              <a:tr h="370877">
                <a:tc>
                  <a:txBody>
                    <a:bodyPr/>
                    <a:lstStyle/>
                    <a:p>
                      <a:r>
                        <a:rPr lang="en-US" dirty="0"/>
                        <a:t>April 9</a:t>
                      </a:r>
                    </a:p>
                  </a:txBody>
                  <a:tcPr/>
                </a:tc>
                <a:tc>
                  <a:txBody>
                    <a:bodyPr/>
                    <a:lstStyle/>
                    <a:p>
                      <a:r>
                        <a:rPr lang="en-US" dirty="0"/>
                        <a:t>Sunday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2198463269"/>
                  </a:ext>
                </a:extLst>
              </a:tr>
              <a:tr h="370877">
                <a:tc>
                  <a:txBody>
                    <a:bodyPr/>
                    <a:lstStyle/>
                    <a:p>
                      <a:r>
                        <a:rPr lang="en-US" dirty="0"/>
                        <a:t>April 10</a:t>
                      </a:r>
                    </a:p>
                  </a:txBody>
                  <a:tcPr/>
                </a:tc>
                <a:tc>
                  <a:txBody>
                    <a:bodyPr/>
                    <a:lstStyle/>
                    <a:p>
                      <a:r>
                        <a:rPr lang="en-US" dirty="0"/>
                        <a:t>Monday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 from last </a:t>
                      </a:r>
                      <a:r>
                        <a:rPr lang="en-US" dirty="0" err="1"/>
                        <a:t>satday</a:t>
                      </a:r>
                      <a:endParaRPr lang="en-US" dirty="0"/>
                    </a:p>
                  </a:txBody>
                  <a:tcPr/>
                </a:tc>
                <a:extLst>
                  <a:ext uri="{0D108BD9-81ED-4DB2-BD59-A6C34878D82A}">
                    <a16:rowId xmlns:a16="http://schemas.microsoft.com/office/drawing/2014/main" val="1707971273"/>
                  </a:ext>
                </a:extLst>
              </a:tr>
              <a:tr h="370877">
                <a:tc>
                  <a:txBody>
                    <a:bodyPr/>
                    <a:lstStyle/>
                    <a:p>
                      <a:r>
                        <a:rPr lang="en-US" dirty="0"/>
                        <a:t>April 11</a:t>
                      </a:r>
                    </a:p>
                  </a:txBody>
                  <a:tcPr/>
                </a:tc>
                <a:tc>
                  <a:txBody>
                    <a:bodyPr/>
                    <a:lstStyle/>
                    <a:p>
                      <a:r>
                        <a:rPr lang="en-US" dirty="0"/>
                        <a:t>Tuesday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1813502527"/>
                  </a:ext>
                </a:extLst>
              </a:tr>
              <a:tr h="370877">
                <a:tc>
                  <a:txBody>
                    <a:bodyPr/>
                    <a:lstStyle/>
                    <a:p>
                      <a:r>
                        <a:rPr lang="en-US" dirty="0"/>
                        <a:t>April 12</a:t>
                      </a:r>
                    </a:p>
                  </a:txBody>
                  <a:tcPr/>
                </a:tc>
                <a:tc>
                  <a:txBody>
                    <a:bodyPr/>
                    <a:lstStyle/>
                    <a:p>
                      <a:r>
                        <a:rPr lang="en-US" dirty="0"/>
                        <a:t>Wednesday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901828586"/>
                  </a:ext>
                </a:extLst>
              </a:tr>
              <a:tr h="370877">
                <a:tc>
                  <a:txBody>
                    <a:bodyPr/>
                    <a:lstStyle/>
                    <a:p>
                      <a:r>
                        <a:rPr lang="en-US" dirty="0"/>
                        <a:t>April 13</a:t>
                      </a:r>
                    </a:p>
                  </a:txBody>
                  <a:tcPr/>
                </a:tc>
                <a:tc>
                  <a:txBody>
                    <a:bodyPr/>
                    <a:lstStyle/>
                    <a:p>
                      <a:r>
                        <a:rPr lang="en-US" dirty="0"/>
                        <a:t>Thursday</a:t>
                      </a:r>
                    </a:p>
                  </a:txBody>
                  <a:tcPr/>
                </a:tc>
                <a:tc>
                  <a:txBody>
                    <a:bodyPr/>
                    <a:lstStyle/>
                    <a:p>
                      <a:r>
                        <a:rPr lang="en-US" dirty="0"/>
                        <a:t>IB from last </a:t>
                      </a:r>
                      <a:r>
                        <a:rPr lang="en-US" dirty="0" err="1"/>
                        <a:t>wedday</a:t>
                      </a:r>
                      <a:endParaRPr lang="en-US" dirty="0"/>
                    </a:p>
                  </a:txBody>
                  <a:tcPr/>
                </a:tc>
                <a:extLst>
                  <a:ext uri="{0D108BD9-81ED-4DB2-BD59-A6C34878D82A}">
                    <a16:rowId xmlns:a16="http://schemas.microsoft.com/office/drawing/2014/main" val="208367166"/>
                  </a:ext>
                </a:extLst>
              </a:tr>
              <a:tr h="370877">
                <a:tc>
                  <a:txBody>
                    <a:bodyPr/>
                    <a:lstStyle/>
                    <a:p>
                      <a:r>
                        <a:rPr lang="en-US" dirty="0"/>
                        <a:t>April 14</a:t>
                      </a:r>
                    </a:p>
                  </a:txBody>
                  <a:tcPr/>
                </a:tc>
                <a:tc>
                  <a:txBody>
                    <a:bodyPr/>
                    <a:lstStyle/>
                    <a:p>
                      <a:r>
                        <a:rPr lang="en-US" dirty="0"/>
                        <a:t>Friday</a:t>
                      </a:r>
                    </a:p>
                  </a:txBody>
                  <a:tcPr/>
                </a:tc>
                <a:tc>
                  <a:txBody>
                    <a:bodyPr/>
                    <a:lstStyle/>
                    <a:p>
                      <a:r>
                        <a:rPr lang="en-US" dirty="0"/>
                        <a:t>IB from last </a:t>
                      </a:r>
                      <a:r>
                        <a:rPr lang="en-US" dirty="0" err="1"/>
                        <a:t>wedday</a:t>
                      </a:r>
                      <a:endParaRPr lang="en-US" dirty="0"/>
                    </a:p>
                  </a:txBody>
                  <a:tcPr/>
                </a:tc>
                <a:extLst>
                  <a:ext uri="{0D108BD9-81ED-4DB2-BD59-A6C34878D82A}">
                    <a16:rowId xmlns:a16="http://schemas.microsoft.com/office/drawing/2014/main" val="567382009"/>
                  </a:ext>
                </a:extLst>
              </a:tr>
              <a:tr h="370877">
                <a:tc>
                  <a:txBody>
                    <a:bodyPr/>
                    <a:lstStyle/>
                    <a:p>
                      <a:r>
                        <a:rPr lang="en-US" dirty="0"/>
                        <a:t>April 15</a:t>
                      </a:r>
                    </a:p>
                  </a:txBody>
                  <a:tcPr/>
                </a:tc>
                <a:tc>
                  <a:txBody>
                    <a:bodyPr/>
                    <a:lstStyle/>
                    <a:p>
                      <a:r>
                        <a:rPr lang="en-US" dirty="0"/>
                        <a:t>Saturday</a:t>
                      </a:r>
                    </a:p>
                  </a:txBody>
                  <a:tcPr/>
                </a:tc>
                <a:tc>
                  <a:txBody>
                    <a:bodyPr/>
                    <a:lstStyle/>
                    <a:p>
                      <a:r>
                        <a:rPr lang="en-US" dirty="0"/>
                        <a:t>FB</a:t>
                      </a:r>
                    </a:p>
                  </a:txBody>
                  <a:tcPr/>
                </a:tc>
                <a:extLst>
                  <a:ext uri="{0D108BD9-81ED-4DB2-BD59-A6C34878D82A}">
                    <a16:rowId xmlns:a16="http://schemas.microsoft.com/office/drawing/2014/main" val="1940356575"/>
                  </a:ext>
                </a:extLst>
              </a:tr>
            </a:tbl>
          </a:graphicData>
        </a:graphic>
      </p:graphicFrame>
      <p:graphicFrame>
        <p:nvGraphicFramePr>
          <p:cNvPr id="4" name="Table 3">
            <a:extLst>
              <a:ext uri="{FF2B5EF4-FFF2-40B4-BE49-F238E27FC236}">
                <a16:creationId xmlns:a16="http://schemas.microsoft.com/office/drawing/2014/main" id="{01702251-DD01-2A45-BC2A-7CD94399512A}"/>
              </a:ext>
            </a:extLst>
          </p:cNvPr>
          <p:cNvGraphicFramePr>
            <a:graphicFrameLocks noGrp="1"/>
          </p:cNvGraphicFramePr>
          <p:nvPr>
            <p:extLst>
              <p:ext uri="{D42A27DB-BD31-4B8C-83A1-F6EECF244321}">
                <p14:modId xmlns:p14="http://schemas.microsoft.com/office/powerpoint/2010/main" val="3962356468"/>
              </p:ext>
            </p:extLst>
          </p:nvPr>
        </p:nvGraphicFramePr>
        <p:xfrm>
          <a:off x="6352632" y="751137"/>
          <a:ext cx="4456788" cy="5933440"/>
        </p:xfrm>
        <a:graphic>
          <a:graphicData uri="http://schemas.openxmlformats.org/drawingml/2006/table">
            <a:tbl>
              <a:tblPr firstRow="1" bandRow="1">
                <a:tableStyleId>{5C22544A-7EE6-4342-B048-85BDC9FD1C3A}</a:tableStyleId>
              </a:tblPr>
              <a:tblGrid>
                <a:gridCol w="1066586">
                  <a:extLst>
                    <a:ext uri="{9D8B030D-6E8A-4147-A177-3AD203B41FA5}">
                      <a16:colId xmlns:a16="http://schemas.microsoft.com/office/drawing/2014/main" val="686357608"/>
                    </a:ext>
                  </a:extLst>
                </a:gridCol>
                <a:gridCol w="1318006">
                  <a:extLst>
                    <a:ext uri="{9D8B030D-6E8A-4147-A177-3AD203B41FA5}">
                      <a16:colId xmlns:a16="http://schemas.microsoft.com/office/drawing/2014/main" val="1780317518"/>
                    </a:ext>
                  </a:extLst>
                </a:gridCol>
                <a:gridCol w="2072196">
                  <a:extLst>
                    <a:ext uri="{9D8B030D-6E8A-4147-A177-3AD203B41FA5}">
                      <a16:colId xmlns:a16="http://schemas.microsoft.com/office/drawing/2014/main" val="4025396352"/>
                    </a:ext>
                  </a:extLst>
                </a:gridCol>
              </a:tblGrid>
              <a:tr h="370840">
                <a:tc>
                  <a:txBody>
                    <a:bodyPr/>
                    <a:lstStyle/>
                    <a:p>
                      <a:r>
                        <a:rPr lang="en-US" dirty="0"/>
                        <a:t>Date</a:t>
                      </a:r>
                    </a:p>
                  </a:txBody>
                  <a:tcPr/>
                </a:tc>
                <a:tc>
                  <a:txBody>
                    <a:bodyPr/>
                    <a:lstStyle/>
                    <a:p>
                      <a:r>
                        <a:rPr lang="en-US" dirty="0"/>
                        <a:t>Day</a:t>
                      </a:r>
                    </a:p>
                  </a:txBody>
                  <a:tcPr/>
                </a:tc>
                <a:tc>
                  <a:txBody>
                    <a:bodyPr/>
                    <a:lstStyle/>
                    <a:p>
                      <a:r>
                        <a:rPr lang="en-US" dirty="0"/>
                        <a:t>Backup Type</a:t>
                      </a:r>
                    </a:p>
                  </a:txBody>
                  <a:tcPr/>
                </a:tc>
                <a:extLst>
                  <a:ext uri="{0D108BD9-81ED-4DB2-BD59-A6C34878D82A}">
                    <a16:rowId xmlns:a16="http://schemas.microsoft.com/office/drawing/2014/main" val="3917092360"/>
                  </a:ext>
                </a:extLst>
              </a:tr>
              <a:tr h="370840">
                <a:tc>
                  <a:txBody>
                    <a:bodyPr/>
                    <a:lstStyle/>
                    <a:p>
                      <a:r>
                        <a:rPr lang="en-US" dirty="0"/>
                        <a:t>April 16</a:t>
                      </a:r>
                    </a:p>
                  </a:txBody>
                  <a:tcPr/>
                </a:tc>
                <a:tc>
                  <a:txBody>
                    <a:bodyPr/>
                    <a:lstStyle/>
                    <a:p>
                      <a:r>
                        <a:rPr lang="en-US" dirty="0"/>
                        <a:t>Sunday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171832580"/>
                  </a:ext>
                </a:extLst>
              </a:tr>
              <a:tr h="370840">
                <a:tc>
                  <a:txBody>
                    <a:bodyPr/>
                    <a:lstStyle/>
                    <a:p>
                      <a:r>
                        <a:rPr lang="en-US" dirty="0"/>
                        <a:t>April 17</a:t>
                      </a:r>
                    </a:p>
                  </a:txBody>
                  <a:tcPr/>
                </a:tc>
                <a:tc>
                  <a:txBody>
                    <a:bodyPr/>
                    <a:lstStyle/>
                    <a:p>
                      <a:r>
                        <a:rPr lang="en-US" dirty="0"/>
                        <a:t>Monday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 from last </a:t>
                      </a:r>
                      <a:r>
                        <a:rPr lang="en-US" dirty="0" err="1"/>
                        <a:t>satday</a:t>
                      </a:r>
                      <a:endParaRPr lang="en-US" dirty="0"/>
                    </a:p>
                  </a:txBody>
                  <a:tcPr/>
                </a:tc>
                <a:extLst>
                  <a:ext uri="{0D108BD9-81ED-4DB2-BD59-A6C34878D82A}">
                    <a16:rowId xmlns:a16="http://schemas.microsoft.com/office/drawing/2014/main" val="2189865804"/>
                  </a:ext>
                </a:extLst>
              </a:tr>
              <a:tr h="370840">
                <a:tc>
                  <a:txBody>
                    <a:bodyPr/>
                    <a:lstStyle/>
                    <a:p>
                      <a:r>
                        <a:rPr lang="en-US" dirty="0"/>
                        <a:t>April 18</a:t>
                      </a:r>
                    </a:p>
                  </a:txBody>
                  <a:tcPr/>
                </a:tc>
                <a:tc>
                  <a:txBody>
                    <a:bodyPr/>
                    <a:lstStyle/>
                    <a:p>
                      <a:r>
                        <a:rPr lang="en-US" dirty="0"/>
                        <a:t>Tuesday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2693811667"/>
                  </a:ext>
                </a:extLst>
              </a:tr>
              <a:tr h="370840">
                <a:tc>
                  <a:txBody>
                    <a:bodyPr/>
                    <a:lstStyle/>
                    <a:p>
                      <a:r>
                        <a:rPr lang="en-US" dirty="0"/>
                        <a:t>April 19</a:t>
                      </a:r>
                    </a:p>
                  </a:txBody>
                  <a:tcPr/>
                </a:tc>
                <a:tc>
                  <a:txBody>
                    <a:bodyPr/>
                    <a:lstStyle/>
                    <a:p>
                      <a:r>
                        <a:rPr lang="en-US" dirty="0"/>
                        <a:t>Wednesday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836787890"/>
                  </a:ext>
                </a:extLst>
              </a:tr>
              <a:tr h="370840">
                <a:tc>
                  <a:txBody>
                    <a:bodyPr/>
                    <a:lstStyle/>
                    <a:p>
                      <a:r>
                        <a:rPr lang="en-US" dirty="0"/>
                        <a:t>April 20</a:t>
                      </a:r>
                    </a:p>
                  </a:txBody>
                  <a:tcPr/>
                </a:tc>
                <a:tc>
                  <a:txBody>
                    <a:bodyPr/>
                    <a:lstStyle/>
                    <a:p>
                      <a:r>
                        <a:rPr lang="en-US" dirty="0"/>
                        <a:t>Thursday</a:t>
                      </a:r>
                    </a:p>
                  </a:txBody>
                  <a:tcPr/>
                </a:tc>
                <a:tc>
                  <a:txBody>
                    <a:bodyPr/>
                    <a:lstStyle/>
                    <a:p>
                      <a:r>
                        <a:rPr lang="en-US" dirty="0"/>
                        <a:t>IB from last </a:t>
                      </a:r>
                      <a:r>
                        <a:rPr lang="en-US" dirty="0" err="1"/>
                        <a:t>wedday</a:t>
                      </a:r>
                      <a:endParaRPr lang="en-US" dirty="0"/>
                    </a:p>
                  </a:txBody>
                  <a:tcPr/>
                </a:tc>
                <a:extLst>
                  <a:ext uri="{0D108BD9-81ED-4DB2-BD59-A6C34878D82A}">
                    <a16:rowId xmlns:a16="http://schemas.microsoft.com/office/drawing/2014/main" val="3563937389"/>
                  </a:ext>
                </a:extLst>
              </a:tr>
              <a:tr h="370840">
                <a:tc>
                  <a:txBody>
                    <a:bodyPr/>
                    <a:lstStyle/>
                    <a:p>
                      <a:r>
                        <a:rPr lang="en-US" dirty="0"/>
                        <a:t>April 21</a:t>
                      </a:r>
                    </a:p>
                  </a:txBody>
                  <a:tcPr/>
                </a:tc>
                <a:tc>
                  <a:txBody>
                    <a:bodyPr/>
                    <a:lstStyle/>
                    <a:p>
                      <a:r>
                        <a:rPr lang="en-US" dirty="0"/>
                        <a:t>Friday</a:t>
                      </a:r>
                    </a:p>
                  </a:txBody>
                  <a:tcPr/>
                </a:tc>
                <a:tc>
                  <a:txBody>
                    <a:bodyPr/>
                    <a:lstStyle/>
                    <a:p>
                      <a:r>
                        <a:rPr lang="en-US" dirty="0"/>
                        <a:t>IB from last </a:t>
                      </a:r>
                      <a:r>
                        <a:rPr lang="en-US" dirty="0" err="1"/>
                        <a:t>wedday</a:t>
                      </a:r>
                      <a:endParaRPr lang="en-US" dirty="0"/>
                    </a:p>
                  </a:txBody>
                  <a:tcPr/>
                </a:tc>
                <a:extLst>
                  <a:ext uri="{0D108BD9-81ED-4DB2-BD59-A6C34878D82A}">
                    <a16:rowId xmlns:a16="http://schemas.microsoft.com/office/drawing/2014/main" val="2699670704"/>
                  </a:ext>
                </a:extLst>
              </a:tr>
              <a:tr h="370840">
                <a:tc>
                  <a:txBody>
                    <a:bodyPr/>
                    <a:lstStyle/>
                    <a:p>
                      <a:r>
                        <a:rPr lang="en-US" dirty="0"/>
                        <a:t>April 22</a:t>
                      </a:r>
                    </a:p>
                  </a:txBody>
                  <a:tcPr/>
                </a:tc>
                <a:tc>
                  <a:txBody>
                    <a:bodyPr/>
                    <a:lstStyle/>
                    <a:p>
                      <a:r>
                        <a:rPr lang="en-US" dirty="0"/>
                        <a:t>Saturday</a:t>
                      </a:r>
                    </a:p>
                  </a:txBody>
                  <a:tcPr/>
                </a:tc>
                <a:tc>
                  <a:txBody>
                    <a:bodyPr/>
                    <a:lstStyle/>
                    <a:p>
                      <a:r>
                        <a:rPr lang="en-US" dirty="0"/>
                        <a:t>FB</a:t>
                      </a:r>
                    </a:p>
                  </a:txBody>
                  <a:tcPr/>
                </a:tc>
                <a:extLst>
                  <a:ext uri="{0D108BD9-81ED-4DB2-BD59-A6C34878D82A}">
                    <a16:rowId xmlns:a16="http://schemas.microsoft.com/office/drawing/2014/main" val="2084771265"/>
                  </a:ext>
                </a:extLst>
              </a:tr>
              <a:tr h="370840">
                <a:tc>
                  <a:txBody>
                    <a:bodyPr/>
                    <a:lstStyle/>
                    <a:p>
                      <a:r>
                        <a:rPr lang="en-US" dirty="0"/>
                        <a:t>April 23</a:t>
                      </a:r>
                    </a:p>
                  </a:txBody>
                  <a:tcPr/>
                </a:tc>
                <a:tc>
                  <a:txBody>
                    <a:bodyPr/>
                    <a:lstStyle/>
                    <a:p>
                      <a:r>
                        <a:rPr lang="en-US" dirty="0"/>
                        <a:t>Sunday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1124630689"/>
                  </a:ext>
                </a:extLst>
              </a:tr>
              <a:tr h="370840">
                <a:tc>
                  <a:txBody>
                    <a:bodyPr/>
                    <a:lstStyle/>
                    <a:p>
                      <a:r>
                        <a:rPr lang="en-US" dirty="0"/>
                        <a:t>April 24</a:t>
                      </a:r>
                    </a:p>
                  </a:txBody>
                  <a:tcPr/>
                </a:tc>
                <a:tc>
                  <a:txBody>
                    <a:bodyPr/>
                    <a:lstStyle/>
                    <a:p>
                      <a:r>
                        <a:rPr lang="en-US" dirty="0"/>
                        <a:t>Monday</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 from last </a:t>
                      </a:r>
                      <a:r>
                        <a:rPr lang="en-US" dirty="0" err="1"/>
                        <a:t>satday</a:t>
                      </a:r>
                      <a:endParaRPr lang="en-US" dirty="0"/>
                    </a:p>
                  </a:txBody>
                  <a:tcPr/>
                </a:tc>
                <a:extLst>
                  <a:ext uri="{0D108BD9-81ED-4DB2-BD59-A6C34878D82A}">
                    <a16:rowId xmlns:a16="http://schemas.microsoft.com/office/drawing/2014/main" val="2198463269"/>
                  </a:ext>
                </a:extLst>
              </a:tr>
              <a:tr h="370840">
                <a:tc>
                  <a:txBody>
                    <a:bodyPr/>
                    <a:lstStyle/>
                    <a:p>
                      <a:r>
                        <a:rPr lang="en-US" dirty="0"/>
                        <a:t>April 25</a:t>
                      </a:r>
                    </a:p>
                  </a:txBody>
                  <a:tcPr/>
                </a:tc>
                <a:tc>
                  <a:txBody>
                    <a:bodyPr/>
                    <a:lstStyle/>
                    <a:p>
                      <a:r>
                        <a:rPr lang="en-US" dirty="0"/>
                        <a:t>Tuesday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1707971273"/>
                  </a:ext>
                </a:extLst>
              </a:tr>
              <a:tr h="370840">
                <a:tc>
                  <a:txBody>
                    <a:bodyPr/>
                    <a:lstStyle/>
                    <a:p>
                      <a:r>
                        <a:rPr lang="en-US" dirty="0"/>
                        <a:t>April 26</a:t>
                      </a:r>
                    </a:p>
                  </a:txBody>
                  <a:tcPr/>
                </a:tc>
                <a:tc>
                  <a:txBody>
                    <a:bodyPr/>
                    <a:lstStyle/>
                    <a:p>
                      <a:r>
                        <a:rPr lang="en-US" dirty="0"/>
                        <a:t>Wednesday</a:t>
                      </a:r>
                    </a:p>
                  </a:txBody>
                  <a:tcPr/>
                </a:tc>
                <a:tc>
                  <a:txBody>
                    <a:bodyPr/>
                    <a:lstStyle/>
                    <a:p>
                      <a:r>
                        <a:rPr lang="en-US" dirty="0"/>
                        <a:t>IB from last </a:t>
                      </a:r>
                      <a:r>
                        <a:rPr lang="en-US" dirty="0" err="1"/>
                        <a:t>satday</a:t>
                      </a:r>
                      <a:endParaRPr lang="en-US" dirty="0"/>
                    </a:p>
                  </a:txBody>
                  <a:tcPr/>
                </a:tc>
                <a:extLst>
                  <a:ext uri="{0D108BD9-81ED-4DB2-BD59-A6C34878D82A}">
                    <a16:rowId xmlns:a16="http://schemas.microsoft.com/office/drawing/2014/main" val="1813502527"/>
                  </a:ext>
                </a:extLst>
              </a:tr>
              <a:tr h="370840">
                <a:tc>
                  <a:txBody>
                    <a:bodyPr/>
                    <a:lstStyle/>
                    <a:p>
                      <a:r>
                        <a:rPr lang="en-US" dirty="0"/>
                        <a:t>April 27</a:t>
                      </a:r>
                    </a:p>
                  </a:txBody>
                  <a:tcPr/>
                </a:tc>
                <a:tc>
                  <a:txBody>
                    <a:bodyPr/>
                    <a:lstStyle/>
                    <a:p>
                      <a:r>
                        <a:rPr lang="en-US" dirty="0"/>
                        <a:t>Thursday</a:t>
                      </a:r>
                    </a:p>
                  </a:txBody>
                  <a:tcPr/>
                </a:tc>
                <a:tc>
                  <a:txBody>
                    <a:bodyPr/>
                    <a:lstStyle/>
                    <a:p>
                      <a:r>
                        <a:rPr lang="en-US" dirty="0"/>
                        <a:t>IB from last </a:t>
                      </a:r>
                      <a:r>
                        <a:rPr lang="en-US" dirty="0" err="1"/>
                        <a:t>wedday</a:t>
                      </a:r>
                      <a:endParaRPr lang="en-US" dirty="0"/>
                    </a:p>
                  </a:txBody>
                  <a:tcPr/>
                </a:tc>
                <a:extLst>
                  <a:ext uri="{0D108BD9-81ED-4DB2-BD59-A6C34878D82A}">
                    <a16:rowId xmlns:a16="http://schemas.microsoft.com/office/drawing/2014/main" val="901828586"/>
                  </a:ext>
                </a:extLst>
              </a:tr>
              <a:tr h="370840">
                <a:tc>
                  <a:txBody>
                    <a:bodyPr/>
                    <a:lstStyle/>
                    <a:p>
                      <a:r>
                        <a:rPr lang="en-US" dirty="0"/>
                        <a:t>April 28</a:t>
                      </a:r>
                    </a:p>
                  </a:txBody>
                  <a:tcPr/>
                </a:tc>
                <a:tc>
                  <a:txBody>
                    <a:bodyPr/>
                    <a:lstStyle/>
                    <a:p>
                      <a:r>
                        <a:rPr lang="en-US" dirty="0"/>
                        <a:t>Friday</a:t>
                      </a:r>
                    </a:p>
                  </a:txBody>
                  <a:tcPr/>
                </a:tc>
                <a:tc>
                  <a:txBody>
                    <a:bodyPr/>
                    <a:lstStyle/>
                    <a:p>
                      <a:r>
                        <a:rPr lang="en-US" dirty="0"/>
                        <a:t>IB from last </a:t>
                      </a:r>
                      <a:r>
                        <a:rPr lang="en-US" dirty="0" err="1"/>
                        <a:t>wedday</a:t>
                      </a:r>
                      <a:endParaRPr lang="en-US" dirty="0"/>
                    </a:p>
                  </a:txBody>
                  <a:tcPr/>
                </a:tc>
                <a:extLst>
                  <a:ext uri="{0D108BD9-81ED-4DB2-BD59-A6C34878D82A}">
                    <a16:rowId xmlns:a16="http://schemas.microsoft.com/office/drawing/2014/main" val="208367166"/>
                  </a:ext>
                </a:extLst>
              </a:tr>
              <a:tr h="370840">
                <a:tc>
                  <a:txBody>
                    <a:bodyPr/>
                    <a:lstStyle/>
                    <a:p>
                      <a:r>
                        <a:rPr lang="en-US" dirty="0"/>
                        <a:t>April 29</a:t>
                      </a:r>
                    </a:p>
                  </a:txBody>
                  <a:tcPr/>
                </a:tc>
                <a:tc>
                  <a:txBody>
                    <a:bodyPr/>
                    <a:lstStyle/>
                    <a:p>
                      <a:r>
                        <a:rPr lang="en-US" dirty="0"/>
                        <a:t>Saturday</a:t>
                      </a:r>
                    </a:p>
                  </a:txBody>
                  <a:tcPr/>
                </a:tc>
                <a:tc>
                  <a:txBody>
                    <a:bodyPr/>
                    <a:lstStyle/>
                    <a:p>
                      <a:r>
                        <a:rPr lang="en-US" dirty="0"/>
                        <a:t>FB</a:t>
                      </a:r>
                    </a:p>
                  </a:txBody>
                  <a:tcPr/>
                </a:tc>
                <a:extLst>
                  <a:ext uri="{0D108BD9-81ED-4DB2-BD59-A6C34878D82A}">
                    <a16:rowId xmlns:a16="http://schemas.microsoft.com/office/drawing/2014/main" val="567382009"/>
                  </a:ext>
                </a:extLst>
              </a:tr>
              <a:tr h="370840">
                <a:tc>
                  <a:txBody>
                    <a:bodyPr/>
                    <a:lstStyle/>
                    <a:p>
                      <a:r>
                        <a:rPr lang="en-US" dirty="0"/>
                        <a:t>April 30</a:t>
                      </a:r>
                    </a:p>
                  </a:txBody>
                  <a:tcPr/>
                </a:tc>
                <a:tc>
                  <a:txBody>
                    <a:bodyPr/>
                    <a:lstStyle/>
                    <a:p>
                      <a:r>
                        <a:rPr lang="en-US" dirty="0"/>
                        <a:t>Sunday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IB from last </a:t>
                      </a:r>
                      <a:r>
                        <a:rPr lang="en-US" dirty="0" err="1"/>
                        <a:t>satday</a:t>
                      </a:r>
                      <a:endParaRPr lang="en-US" dirty="0"/>
                    </a:p>
                  </a:txBody>
                  <a:tcPr/>
                </a:tc>
                <a:extLst>
                  <a:ext uri="{0D108BD9-81ED-4DB2-BD59-A6C34878D82A}">
                    <a16:rowId xmlns:a16="http://schemas.microsoft.com/office/drawing/2014/main" val="1940356575"/>
                  </a:ext>
                </a:extLst>
              </a:tr>
            </a:tbl>
          </a:graphicData>
        </a:graphic>
      </p:graphicFrame>
    </p:spTree>
    <p:extLst>
      <p:ext uri="{BB962C8B-B14F-4D97-AF65-F5344CB8AC3E}">
        <p14:creationId xmlns:p14="http://schemas.microsoft.com/office/powerpoint/2010/main" val="34699023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A12E19A-EABE-DD42-8A79-F4EA04772BF4}"/>
              </a:ext>
            </a:extLst>
          </p:cNvPr>
          <p:cNvSpPr txBox="1"/>
          <p:nvPr/>
        </p:nvSpPr>
        <p:spPr>
          <a:xfrm>
            <a:off x="135038" y="209610"/>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References</a:t>
            </a:r>
          </a:p>
        </p:txBody>
      </p:sp>
      <p:sp>
        <p:nvSpPr>
          <p:cNvPr id="3" name="TextBox 2">
            <a:extLst>
              <a:ext uri="{FF2B5EF4-FFF2-40B4-BE49-F238E27FC236}">
                <a16:creationId xmlns:a16="http://schemas.microsoft.com/office/drawing/2014/main" id="{E7DE2E11-D54F-8C4E-B902-B0F65E5785C5}"/>
              </a:ext>
            </a:extLst>
          </p:cNvPr>
          <p:cNvSpPr txBox="1"/>
          <p:nvPr/>
        </p:nvSpPr>
        <p:spPr>
          <a:xfrm>
            <a:off x="534364" y="1365813"/>
            <a:ext cx="11123271" cy="2585323"/>
          </a:xfrm>
          <a:prstGeom prst="rect">
            <a:avLst/>
          </a:prstGeom>
          <a:noFill/>
        </p:spPr>
        <p:txBody>
          <a:bodyPr wrap="square" rtlCol="0">
            <a:spAutoFit/>
          </a:bodyPr>
          <a:lstStyle/>
          <a:p>
            <a:r>
              <a:rPr lang="en-US" dirty="0"/>
              <a:t>For </a:t>
            </a:r>
            <a:r>
              <a:rPr lang="en-US" dirty="0" err="1"/>
              <a:t>Sql</a:t>
            </a:r>
            <a:r>
              <a:rPr lang="en-US" dirty="0"/>
              <a:t> coding:</a:t>
            </a:r>
          </a:p>
          <a:p>
            <a:pPr marL="285750" indent="-285750">
              <a:buFont typeface="Arial" panose="020B0604020202020204" pitchFamily="34" charset="0"/>
              <a:buChar char="•"/>
            </a:pPr>
            <a:r>
              <a:rPr lang="en-US" dirty="0">
                <a:hlinkClick r:id="rId2"/>
              </a:rPr>
              <a:t>https://www.w3schools.com/sql/</a:t>
            </a:r>
            <a:endParaRPr lang="en-US" dirty="0"/>
          </a:p>
          <a:p>
            <a:pPr marL="285750" indent="-285750">
              <a:buFont typeface="Arial" panose="020B0604020202020204" pitchFamily="34" charset="0"/>
              <a:buChar char="•"/>
            </a:pPr>
            <a:r>
              <a:rPr lang="en-US" dirty="0"/>
              <a:t>Lab </a:t>
            </a:r>
            <a:r>
              <a:rPr lang="en-US" dirty="0" err="1"/>
              <a:t>Sql</a:t>
            </a:r>
            <a:r>
              <a:rPr lang="en-US" dirty="0"/>
              <a:t> Files</a:t>
            </a:r>
          </a:p>
          <a:p>
            <a:pPr marL="285750" indent="-285750">
              <a:buFont typeface="Arial" panose="020B0604020202020204" pitchFamily="34" charset="0"/>
              <a:buChar char="•"/>
            </a:pPr>
            <a:r>
              <a:rPr lang="en-US" dirty="0"/>
              <a:t>Class Lecture Slides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a:p>
            <a:r>
              <a:rPr lang="en-US" dirty="0"/>
              <a:t>For inserting data into the database:</a:t>
            </a:r>
          </a:p>
          <a:p>
            <a:r>
              <a:rPr lang="en-US" dirty="0"/>
              <a:t>      </a:t>
            </a:r>
            <a:r>
              <a:rPr lang="en-US" dirty="0">
                <a:hlinkClick r:id="rId3"/>
              </a:rPr>
              <a:t>https://www.generatedata.com/</a:t>
            </a:r>
            <a:endParaRPr lang="en-US" dirty="0"/>
          </a:p>
        </p:txBody>
      </p:sp>
    </p:spTree>
    <p:extLst>
      <p:ext uri="{BB962C8B-B14F-4D97-AF65-F5344CB8AC3E}">
        <p14:creationId xmlns:p14="http://schemas.microsoft.com/office/powerpoint/2010/main" val="38579228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11040C2-DFA9-CB47-948C-42530462CFA0}"/>
              </a:ext>
            </a:extLst>
          </p:cNvPr>
          <p:cNvSpPr/>
          <p:nvPr/>
        </p:nvSpPr>
        <p:spPr>
          <a:xfrm>
            <a:off x="442115" y="744021"/>
            <a:ext cx="4564070" cy="369332"/>
          </a:xfrm>
          <a:prstGeom prst="rect">
            <a:avLst/>
          </a:prstGeom>
        </p:spPr>
        <p:txBody>
          <a:bodyPr wrap="none">
            <a:spAutoFit/>
          </a:bodyPr>
          <a:lstStyle/>
          <a:p>
            <a:r>
              <a:rPr lang="en-US" dirty="0">
                <a:latin typeface="Times New Roman" panose="02020603050405020304" pitchFamily="18" charset="0"/>
                <a:cs typeface="Times New Roman" panose="02020603050405020304" pitchFamily="18" charset="0"/>
              </a:rPr>
              <a:t>The USE statement is used to select a database.</a:t>
            </a:r>
          </a:p>
        </p:txBody>
      </p:sp>
      <p:sp>
        <p:nvSpPr>
          <p:cNvPr id="3" name="TextBox 2">
            <a:extLst>
              <a:ext uri="{FF2B5EF4-FFF2-40B4-BE49-F238E27FC236}">
                <a16:creationId xmlns:a16="http://schemas.microsoft.com/office/drawing/2014/main" id="{A75EA34A-B0B8-744D-9EC7-98D9FEC74652}"/>
              </a:ext>
            </a:extLst>
          </p:cNvPr>
          <p:cNvSpPr txBox="1"/>
          <p:nvPr/>
        </p:nvSpPr>
        <p:spPr>
          <a:xfrm>
            <a:off x="138896" y="115747"/>
            <a:ext cx="11875626"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Create Database</a:t>
            </a:r>
          </a:p>
        </p:txBody>
      </p:sp>
      <p:pic>
        <p:nvPicPr>
          <p:cNvPr id="4" name="Picture 3">
            <a:extLst>
              <a:ext uri="{FF2B5EF4-FFF2-40B4-BE49-F238E27FC236}">
                <a16:creationId xmlns:a16="http://schemas.microsoft.com/office/drawing/2014/main" id="{768B3686-8C46-EE46-A680-DD9B9E77ED9B}"/>
              </a:ext>
            </a:extLst>
          </p:cNvPr>
          <p:cNvPicPr>
            <a:picLocks noChangeAspect="1"/>
          </p:cNvPicPr>
          <p:nvPr/>
        </p:nvPicPr>
        <p:blipFill>
          <a:blip r:embed="rId2"/>
          <a:stretch>
            <a:fillRect/>
          </a:stretch>
        </p:blipFill>
        <p:spPr>
          <a:xfrm>
            <a:off x="442115" y="1617663"/>
            <a:ext cx="10426700" cy="2565400"/>
          </a:xfrm>
          <a:prstGeom prst="rect">
            <a:avLst/>
          </a:prstGeom>
        </p:spPr>
      </p:pic>
    </p:spTree>
    <p:extLst>
      <p:ext uri="{BB962C8B-B14F-4D97-AF65-F5344CB8AC3E}">
        <p14:creationId xmlns:p14="http://schemas.microsoft.com/office/powerpoint/2010/main" val="3764866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BDDA82-2DBB-4747-B546-7071A7203D6C}"/>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Create Tables</a:t>
            </a:r>
          </a:p>
        </p:txBody>
      </p:sp>
      <p:sp>
        <p:nvSpPr>
          <p:cNvPr id="3" name="TextBox 2">
            <a:extLst>
              <a:ext uri="{FF2B5EF4-FFF2-40B4-BE49-F238E27FC236}">
                <a16:creationId xmlns:a16="http://schemas.microsoft.com/office/drawing/2014/main" id="{B51D65D1-F929-564B-9F06-83EDEC247DCA}"/>
              </a:ext>
            </a:extLst>
          </p:cNvPr>
          <p:cNvSpPr txBox="1"/>
          <p:nvPr/>
        </p:nvSpPr>
        <p:spPr>
          <a:xfrm>
            <a:off x="625033" y="694480"/>
            <a:ext cx="10637134" cy="5078313"/>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The CREATE TABLE statement is used to create a new table in a database.</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SYNTAX:</a:t>
            </a:r>
          </a:p>
          <a:p>
            <a:r>
              <a:rPr lang="en-US" i="1" dirty="0">
                <a:latin typeface="Times New Roman" panose="02020603050405020304" pitchFamily="18" charset="0"/>
                <a:cs typeface="Times New Roman" panose="02020603050405020304" pitchFamily="18" charset="0"/>
              </a:rPr>
              <a:t>CREATE TABLE </a:t>
            </a:r>
            <a:r>
              <a:rPr lang="en-US" i="1" dirty="0" err="1">
                <a:latin typeface="Times New Roman" panose="02020603050405020304" pitchFamily="18" charset="0"/>
                <a:cs typeface="Times New Roman" panose="02020603050405020304" pitchFamily="18" charset="0"/>
              </a:rPr>
              <a:t>table_name</a:t>
            </a:r>
            <a:r>
              <a:rPr lang="en-US" i="1" dirty="0">
                <a:latin typeface="Times New Roman" panose="02020603050405020304" pitchFamily="18" charset="0"/>
                <a:cs typeface="Times New Roman" panose="02020603050405020304" pitchFamily="18" charset="0"/>
              </a:rPr>
              <a:t> (</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column1 datatype constraint,</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column2 datatype,</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column3 datatype,</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   ....</a:t>
            </a:r>
            <a:br>
              <a:rPr lang="en-US" i="1" dirty="0">
                <a:latin typeface="Times New Roman" panose="02020603050405020304" pitchFamily="18" charset="0"/>
                <a:cs typeface="Times New Roman" panose="02020603050405020304" pitchFamily="18" charset="0"/>
              </a:rPr>
            </a:br>
            <a:r>
              <a:rPr lang="en-US" i="1" dirty="0">
                <a:latin typeface="Times New Roman" panose="02020603050405020304" pitchFamily="18" charset="0"/>
                <a:cs typeface="Times New Roman" panose="02020603050405020304" pitchFamily="18" charset="0"/>
              </a:rPr>
              <a:t>);</a:t>
            </a:r>
          </a:p>
          <a:p>
            <a:endParaRPr lang="en-US" i="1"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a:t>
            </a:r>
            <a:r>
              <a:rPr lang="en-US" b="1" dirty="0">
                <a:latin typeface="Times New Roman" panose="02020603050405020304" pitchFamily="18" charset="0"/>
                <a:cs typeface="Times New Roman" panose="02020603050405020304" pitchFamily="18" charset="0"/>
              </a:rPr>
              <a:t>datatype</a:t>
            </a:r>
            <a:r>
              <a:rPr lang="en-US" dirty="0">
                <a:latin typeface="Times New Roman" panose="02020603050405020304" pitchFamily="18" charset="0"/>
                <a:cs typeface="Times New Roman" panose="02020603050405020304" pitchFamily="18" charset="0"/>
              </a:rPr>
              <a:t> parameter specifies the type of data the column can hold (e.g. varchar, integer, date, etc.).</a:t>
            </a: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We can also add constraints while creating tables.</a:t>
            </a:r>
          </a:p>
          <a:p>
            <a:r>
              <a:rPr lang="en-US" b="1" dirty="0">
                <a:latin typeface="Times New Roman" panose="02020603050405020304" pitchFamily="18" charset="0"/>
                <a:cs typeface="Times New Roman" panose="02020603050405020304" pitchFamily="18" charset="0"/>
              </a:rPr>
              <a:t>Constraint</a:t>
            </a:r>
            <a:r>
              <a:rPr lang="en-US" dirty="0">
                <a:latin typeface="Times New Roman" panose="02020603050405020304" pitchFamily="18" charset="0"/>
                <a:cs typeface="Times New Roman" panose="02020603050405020304" pitchFamily="18" charset="0"/>
              </a:rPr>
              <a:t>s are used to limit the type of data that can go into a table. This ensures the accuracy and reliability of the data in the table. If there is any violation between the constraint and the data action, the action is aborted.</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44341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190BAC0-8115-2743-ACFD-E967B8F64BDB}"/>
              </a:ext>
            </a:extLst>
          </p:cNvPr>
          <p:cNvSpPr txBox="1"/>
          <p:nvPr/>
        </p:nvSpPr>
        <p:spPr>
          <a:xfrm>
            <a:off x="104173" y="81023"/>
            <a:ext cx="11921924" cy="461665"/>
          </a:xfrm>
          <a:prstGeom prst="rect">
            <a:avLst/>
          </a:prstGeom>
          <a:noFill/>
        </p:spPr>
        <p:txBody>
          <a:bodyPr wrap="square" rtlCol="0">
            <a:spAutoFit/>
          </a:bodyPr>
          <a:lstStyle/>
          <a:p>
            <a:pPr algn="ctr"/>
            <a:r>
              <a:rPr lang="en-US" sz="2400" b="1" dirty="0">
                <a:latin typeface="Times New Roman" panose="02020603050405020304" pitchFamily="18" charset="0"/>
                <a:cs typeface="Times New Roman" panose="02020603050405020304" pitchFamily="18" charset="0"/>
              </a:rPr>
              <a:t>Create Tables</a:t>
            </a:r>
          </a:p>
        </p:txBody>
      </p:sp>
      <p:sp>
        <p:nvSpPr>
          <p:cNvPr id="3" name="TextBox 2">
            <a:extLst>
              <a:ext uri="{FF2B5EF4-FFF2-40B4-BE49-F238E27FC236}">
                <a16:creationId xmlns:a16="http://schemas.microsoft.com/office/drawing/2014/main" id="{ED15AAA0-532D-2A4F-82B8-69DB7F1C06E0}"/>
              </a:ext>
            </a:extLst>
          </p:cNvPr>
          <p:cNvSpPr txBox="1"/>
          <p:nvPr/>
        </p:nvSpPr>
        <p:spPr>
          <a:xfrm>
            <a:off x="428263" y="542688"/>
            <a:ext cx="11169570" cy="5909310"/>
          </a:xfrm>
          <a:prstGeom prst="rect">
            <a:avLst/>
          </a:prstGeom>
          <a:noFill/>
        </p:spPr>
        <p:txBody>
          <a:bodyPr wrap="square" rtlCol="0">
            <a:spAutoFit/>
          </a:bodyPr>
          <a:lstStyle/>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following constraints are commonly used in SQL:</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NOT NULL</a:t>
            </a:r>
            <a:r>
              <a:rPr lang="en-US" dirty="0">
                <a:latin typeface="Times New Roman" panose="02020603050405020304" pitchFamily="18" charset="0"/>
                <a:cs typeface="Times New Roman" panose="02020603050405020304" pitchFamily="18" charset="0"/>
              </a:rPr>
              <a:t> - Ensures that a column cannot have a NULL value</a:t>
            </a:r>
          </a:p>
          <a:p>
            <a:r>
              <a:rPr lang="en-US" b="1" dirty="0">
                <a:latin typeface="Times New Roman" panose="02020603050405020304" pitchFamily="18" charset="0"/>
                <a:cs typeface="Times New Roman" panose="02020603050405020304" pitchFamily="18" charset="0"/>
              </a:rPr>
              <a:t>UNIQUE</a:t>
            </a:r>
            <a:r>
              <a:rPr lang="en-US" dirty="0">
                <a:latin typeface="Times New Roman" panose="02020603050405020304" pitchFamily="18" charset="0"/>
                <a:cs typeface="Times New Roman" panose="02020603050405020304" pitchFamily="18" charset="0"/>
              </a:rPr>
              <a:t> - Ensures that all values in a column are different</a:t>
            </a:r>
          </a:p>
          <a:p>
            <a:r>
              <a:rPr lang="en-US" b="1" dirty="0">
                <a:latin typeface="Times New Roman" panose="02020603050405020304" pitchFamily="18" charset="0"/>
                <a:cs typeface="Times New Roman" panose="02020603050405020304" pitchFamily="18" charset="0"/>
              </a:rPr>
              <a:t>PRIMARY KEY</a:t>
            </a:r>
            <a:r>
              <a:rPr lang="en-US" dirty="0">
                <a:latin typeface="Times New Roman" panose="02020603050405020304" pitchFamily="18" charset="0"/>
                <a:cs typeface="Times New Roman" panose="02020603050405020304" pitchFamily="18" charset="0"/>
              </a:rPr>
              <a:t> - A combination of a NOT NULL and UNIQUE. Uniquely identifies each row in a table</a:t>
            </a:r>
          </a:p>
          <a:p>
            <a:r>
              <a:rPr lang="en-US" b="1" dirty="0">
                <a:latin typeface="Times New Roman" panose="02020603050405020304" pitchFamily="18" charset="0"/>
                <a:cs typeface="Times New Roman" panose="02020603050405020304" pitchFamily="18" charset="0"/>
              </a:rPr>
              <a:t>FOREIGN KEY</a:t>
            </a:r>
            <a:r>
              <a:rPr lang="en-US" dirty="0">
                <a:latin typeface="Times New Roman" panose="02020603050405020304" pitchFamily="18" charset="0"/>
                <a:cs typeface="Times New Roman" panose="02020603050405020304" pitchFamily="18" charset="0"/>
              </a:rPr>
              <a:t> - Uniquely identifies a row/record in another table</a:t>
            </a:r>
          </a:p>
          <a:p>
            <a:r>
              <a:rPr lang="en-US" b="1" dirty="0">
                <a:latin typeface="Times New Roman" panose="02020603050405020304" pitchFamily="18" charset="0"/>
                <a:cs typeface="Times New Roman" panose="02020603050405020304" pitchFamily="18" charset="0"/>
              </a:rPr>
              <a:t>CHECK</a:t>
            </a:r>
            <a:r>
              <a:rPr lang="en-US" dirty="0">
                <a:latin typeface="Times New Roman" panose="02020603050405020304" pitchFamily="18" charset="0"/>
                <a:cs typeface="Times New Roman" panose="02020603050405020304" pitchFamily="18" charset="0"/>
              </a:rPr>
              <a:t> - Ensures that all values in a column satisfies a specific condition</a:t>
            </a:r>
          </a:p>
          <a:p>
            <a:r>
              <a:rPr lang="en-US" b="1" dirty="0">
                <a:latin typeface="Times New Roman" panose="02020603050405020304" pitchFamily="18" charset="0"/>
                <a:cs typeface="Times New Roman" panose="02020603050405020304" pitchFamily="18" charset="0"/>
              </a:rPr>
              <a:t>DEFAULT</a:t>
            </a:r>
            <a:r>
              <a:rPr lang="en-US" dirty="0">
                <a:latin typeface="Times New Roman" panose="02020603050405020304" pitchFamily="18" charset="0"/>
                <a:cs typeface="Times New Roman" panose="02020603050405020304" pitchFamily="18" charset="0"/>
              </a:rPr>
              <a:t> - Sets a default value for a column when no value is specified</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Also we can use certain keywords to specify some characteristics</a:t>
            </a:r>
          </a:p>
          <a:p>
            <a:endParaRPr lang="en-US" dirty="0">
              <a:latin typeface="Times New Roman" panose="02020603050405020304" pitchFamily="18" charset="0"/>
              <a:cs typeface="Times New Roman" panose="02020603050405020304" pitchFamily="18" charset="0"/>
            </a:endParaRPr>
          </a:p>
          <a:p>
            <a:r>
              <a:rPr lang="en-US" b="1" dirty="0">
                <a:latin typeface="Times New Roman" panose="02020603050405020304" pitchFamily="18" charset="0"/>
                <a:cs typeface="Times New Roman" panose="02020603050405020304" pitchFamily="18" charset="0"/>
              </a:rPr>
              <a:t>Auto-increment</a:t>
            </a:r>
            <a:r>
              <a:rPr lang="en-US" dirty="0">
                <a:latin typeface="Times New Roman" panose="02020603050405020304" pitchFamily="18" charset="0"/>
                <a:cs typeface="Times New Roman" panose="02020603050405020304" pitchFamily="18" charset="0"/>
              </a:rPr>
              <a:t> allows a unique number to be generated automatically when a new record is inserted into a table.</a:t>
            </a: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The following tables are created in Logistics database using all the above techniques: </a:t>
            </a: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853117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TotalTime>
  <Words>2215</Words>
  <Application>Microsoft Macintosh PowerPoint</Application>
  <PresentationFormat>Widescreen</PresentationFormat>
  <Paragraphs>394</Paragraphs>
  <Slides>67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67</vt:i4>
      </vt:variant>
    </vt:vector>
  </HeadingPairs>
  <TitlesOfParts>
    <vt:vector size="72" baseType="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Venkata Lakshmi Mahitha Mandalapu</dc:creator>
  <cp:lastModifiedBy>Venkata Lakshmi Mahitha Mandalapu</cp:lastModifiedBy>
  <cp:revision>30</cp:revision>
  <dcterms:created xsi:type="dcterms:W3CDTF">2019-04-20T22:45:22Z</dcterms:created>
  <dcterms:modified xsi:type="dcterms:W3CDTF">2019-04-21T21:26:27Z</dcterms:modified>
</cp:coreProperties>
</file>